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42"/>
  </p:notesMasterIdLst>
  <p:sldIdLst>
    <p:sldId id="414" r:id="rId2"/>
    <p:sldId id="258" r:id="rId3"/>
    <p:sldId id="391" r:id="rId4"/>
    <p:sldId id="385" r:id="rId5"/>
    <p:sldId id="395" r:id="rId6"/>
    <p:sldId id="446" r:id="rId7"/>
    <p:sldId id="448" r:id="rId8"/>
    <p:sldId id="449" r:id="rId9"/>
    <p:sldId id="447" r:id="rId10"/>
    <p:sldId id="445" r:id="rId11"/>
    <p:sldId id="327" r:id="rId12"/>
    <p:sldId id="411" r:id="rId13"/>
    <p:sldId id="420" r:id="rId14"/>
    <p:sldId id="421" r:id="rId15"/>
    <p:sldId id="422" r:id="rId16"/>
    <p:sldId id="423" r:id="rId17"/>
    <p:sldId id="424" r:id="rId18"/>
    <p:sldId id="425" r:id="rId19"/>
    <p:sldId id="438" r:id="rId20"/>
    <p:sldId id="439" r:id="rId21"/>
    <p:sldId id="440" r:id="rId22"/>
    <p:sldId id="441" r:id="rId23"/>
    <p:sldId id="426" r:id="rId24"/>
    <p:sldId id="417" r:id="rId25"/>
    <p:sldId id="427" r:id="rId26"/>
    <p:sldId id="419" r:id="rId27"/>
    <p:sldId id="429" r:id="rId28"/>
    <p:sldId id="428" r:id="rId29"/>
    <p:sldId id="430" r:id="rId30"/>
    <p:sldId id="431" r:id="rId31"/>
    <p:sldId id="432" r:id="rId32"/>
    <p:sldId id="442" r:id="rId33"/>
    <p:sldId id="433" r:id="rId34"/>
    <p:sldId id="443" r:id="rId35"/>
    <p:sldId id="444" r:id="rId36"/>
    <p:sldId id="434" r:id="rId37"/>
    <p:sldId id="437" r:id="rId38"/>
    <p:sldId id="435" r:id="rId39"/>
    <p:sldId id="436" r:id="rId40"/>
    <p:sldId id="338" r:id="rId41"/>
  </p:sldIdLst>
  <p:sldSz cx="12188825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E9E9EF"/>
    <a:srgbClr val="FF6600"/>
    <a:srgbClr val="333399"/>
    <a:srgbClr val="003399"/>
    <a:srgbClr val="9498CC"/>
    <a:srgbClr val="99CCFF"/>
    <a:srgbClr val="33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06" autoAdjust="0"/>
    <p:restoredTop sz="29470" autoAdjust="0"/>
  </p:normalViewPr>
  <p:slideViewPr>
    <p:cSldViewPr>
      <p:cViewPr varScale="1">
        <p:scale>
          <a:sx n="20" d="100"/>
          <a:sy n="20" d="100"/>
        </p:scale>
        <p:origin x="2742" y="30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0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AB285-9650-46EF-87CE-9C7480A0A5E0}" type="doc">
      <dgm:prSet loTypeId="urn:microsoft.com/office/officeart/2005/8/layout/balance1" loCatId="relationship" qsTypeId="urn:microsoft.com/office/officeart/2005/8/quickstyle/3d2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FD337D2-45E8-4275-B879-594E90C050FE}">
      <dgm:prSet phldrT="[Text]"/>
      <dgm:spPr>
        <a:solidFill>
          <a:schemeClr val="accent1">
            <a:lumMod val="5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1">
                  <a:lumMod val="10000"/>
                </a:schemeClr>
              </a:solidFill>
            </a:rPr>
            <a:t>Move Update</a:t>
          </a:r>
          <a:endParaRPr lang="en-US" dirty="0">
            <a:solidFill>
              <a:schemeClr val="accent1">
                <a:lumMod val="10000"/>
              </a:schemeClr>
            </a:solidFill>
          </a:endParaRPr>
        </a:p>
      </dgm:t>
    </dgm:pt>
    <dgm:pt modelId="{4D961F6D-F3BD-4CEB-95ED-5586A5C2EECC}" type="parTrans" cxnId="{08DE1CB0-66F6-41B6-B86B-C716228F552C}">
      <dgm:prSet/>
      <dgm:spPr/>
      <dgm:t>
        <a:bodyPr/>
        <a:lstStyle/>
        <a:p>
          <a:endParaRPr lang="en-US"/>
        </a:p>
      </dgm:t>
    </dgm:pt>
    <dgm:pt modelId="{625AD8B5-965F-4D3E-8531-246F2C61D393}" type="sibTrans" cxnId="{08DE1CB0-66F6-41B6-B86B-C716228F552C}">
      <dgm:prSet/>
      <dgm:spPr/>
      <dgm:t>
        <a:bodyPr/>
        <a:lstStyle/>
        <a:p>
          <a:endParaRPr lang="en-US"/>
        </a:p>
      </dgm:t>
    </dgm:pt>
    <dgm:pt modelId="{0DE3555F-385B-414D-9E00-65D7E57A655F}">
      <dgm:prSet phldrT="[Text]"/>
      <dgm:spPr>
        <a:solidFill>
          <a:schemeClr val="accent1">
            <a:lumMod val="2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ACS™</a:t>
          </a:r>
          <a:endParaRPr lang="en-US" dirty="0">
            <a:solidFill>
              <a:schemeClr val="bg1"/>
            </a:solidFill>
          </a:endParaRPr>
        </a:p>
      </dgm:t>
    </dgm:pt>
    <dgm:pt modelId="{F171B60F-E3CC-480F-B99E-803958194054}" type="parTrans" cxnId="{67D8D2BF-B9CB-4C47-9A84-F3AADA1A32C4}">
      <dgm:prSet/>
      <dgm:spPr/>
      <dgm:t>
        <a:bodyPr/>
        <a:lstStyle/>
        <a:p>
          <a:endParaRPr lang="en-US"/>
        </a:p>
      </dgm:t>
    </dgm:pt>
    <dgm:pt modelId="{015A87CE-0158-4628-A5A1-219EBF8E7076}" type="sibTrans" cxnId="{67D8D2BF-B9CB-4C47-9A84-F3AADA1A32C4}">
      <dgm:prSet/>
      <dgm:spPr/>
      <dgm:t>
        <a:bodyPr/>
        <a:lstStyle/>
        <a:p>
          <a:endParaRPr lang="en-US"/>
        </a:p>
      </dgm:t>
    </dgm:pt>
    <dgm:pt modelId="{356E347B-8D8E-4E8A-AA83-BD176893402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dirty="0" err="1" smtClean="0"/>
            <a:t>ANK</a:t>
          </a:r>
          <a:r>
            <a:rPr lang="en-US" baseline="30000" dirty="0" err="1" smtClean="0"/>
            <a:t>Link</a:t>
          </a:r>
          <a:r>
            <a:rPr lang="en-US" dirty="0" smtClean="0"/>
            <a:t>®</a:t>
          </a:r>
          <a:endParaRPr lang="en-US" dirty="0"/>
        </a:p>
      </dgm:t>
    </dgm:pt>
    <dgm:pt modelId="{D1C08F60-5069-4A02-BD35-804A31C9330C}" type="parTrans" cxnId="{5A82F973-6CB4-4E09-8148-4A3032445672}">
      <dgm:prSet/>
      <dgm:spPr/>
      <dgm:t>
        <a:bodyPr/>
        <a:lstStyle/>
        <a:p>
          <a:endParaRPr lang="en-US"/>
        </a:p>
      </dgm:t>
    </dgm:pt>
    <dgm:pt modelId="{96362056-4B0F-4CB8-9675-EC7920CF151A}" type="sibTrans" cxnId="{5A82F973-6CB4-4E09-8148-4A3032445672}">
      <dgm:prSet/>
      <dgm:spPr/>
      <dgm:t>
        <a:bodyPr/>
        <a:lstStyle/>
        <a:p>
          <a:endParaRPr lang="en-US"/>
        </a:p>
      </dgm:t>
    </dgm:pt>
    <dgm:pt modelId="{6040AE88-46BC-4D0E-BFD8-E5B7AAFEA808}">
      <dgm:prSet phldrT="[Text]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>
                  <a:lumMod val="75000"/>
                </a:schemeClr>
              </a:solidFill>
            </a:rPr>
            <a:t>CASS™</a:t>
          </a:r>
          <a:endParaRPr lang="en-US" dirty="0">
            <a:solidFill>
              <a:schemeClr val="accent2">
                <a:lumMod val="75000"/>
              </a:schemeClr>
            </a:solidFill>
          </a:endParaRPr>
        </a:p>
      </dgm:t>
    </dgm:pt>
    <dgm:pt modelId="{22F7E791-FFA8-4F91-8A91-68BAFC7D39AA}" type="parTrans" cxnId="{B46AF7D5-4F1A-4D70-B9EB-CFE6769FEEBB}">
      <dgm:prSet/>
      <dgm:spPr/>
      <dgm:t>
        <a:bodyPr/>
        <a:lstStyle/>
        <a:p>
          <a:endParaRPr lang="en-US"/>
        </a:p>
      </dgm:t>
    </dgm:pt>
    <dgm:pt modelId="{10F01D81-4ABC-4938-A26C-7C33E4540CA8}" type="sibTrans" cxnId="{B46AF7D5-4F1A-4D70-B9EB-CFE6769FEEBB}">
      <dgm:prSet/>
      <dgm:spPr/>
      <dgm:t>
        <a:bodyPr/>
        <a:lstStyle/>
        <a:p>
          <a:endParaRPr lang="en-US"/>
        </a:p>
      </dgm:t>
    </dgm:pt>
    <dgm:pt modelId="{E5094028-55D4-4145-92A8-73A5815D86C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Suite</a:t>
          </a:r>
          <a:r>
            <a:rPr lang="en-US" baseline="30000" dirty="0" smtClean="0">
              <a:solidFill>
                <a:schemeClr val="bg1"/>
              </a:solidFill>
            </a:rPr>
            <a:t>Link</a:t>
          </a:r>
          <a:r>
            <a:rPr lang="en-US" dirty="0" smtClean="0">
              <a:solidFill>
                <a:schemeClr val="bg1"/>
              </a:solidFill>
            </a:rPr>
            <a:t>®</a:t>
          </a:r>
          <a:endParaRPr lang="en-US" dirty="0">
            <a:solidFill>
              <a:schemeClr val="bg1"/>
            </a:solidFill>
          </a:endParaRPr>
        </a:p>
      </dgm:t>
    </dgm:pt>
    <dgm:pt modelId="{9048125D-E785-4111-BCB3-4590A9F57693}" type="parTrans" cxnId="{0E5B84A2-06CD-45D5-A03C-0EB2A194FCB7}">
      <dgm:prSet/>
      <dgm:spPr/>
      <dgm:t>
        <a:bodyPr/>
        <a:lstStyle/>
        <a:p>
          <a:endParaRPr lang="en-US"/>
        </a:p>
      </dgm:t>
    </dgm:pt>
    <dgm:pt modelId="{C5413C5F-0173-4EE3-8FB3-0C0C2835E5B0}" type="sibTrans" cxnId="{0E5B84A2-06CD-45D5-A03C-0EB2A194FCB7}">
      <dgm:prSet/>
      <dgm:spPr/>
      <dgm:t>
        <a:bodyPr/>
        <a:lstStyle/>
        <a:p>
          <a:endParaRPr lang="en-US"/>
        </a:p>
      </dgm:t>
    </dgm:pt>
    <dgm:pt modelId="{3D856CA1-C082-4A01-875F-67AAB10EB625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LACS</a:t>
          </a:r>
          <a:r>
            <a:rPr lang="en-US" baseline="30000" dirty="0" smtClean="0"/>
            <a:t>Link</a:t>
          </a:r>
          <a:r>
            <a:rPr lang="en-US" dirty="0" smtClean="0"/>
            <a:t>®</a:t>
          </a:r>
          <a:endParaRPr lang="en-US" dirty="0"/>
        </a:p>
      </dgm:t>
    </dgm:pt>
    <dgm:pt modelId="{FF9EAB92-D107-49EF-A651-06AACC208E6C}" type="parTrans" cxnId="{05FC496B-D4F5-42B7-AD59-C3B4B08CE50E}">
      <dgm:prSet/>
      <dgm:spPr/>
      <dgm:t>
        <a:bodyPr/>
        <a:lstStyle/>
        <a:p>
          <a:endParaRPr lang="en-US"/>
        </a:p>
      </dgm:t>
    </dgm:pt>
    <dgm:pt modelId="{EF98E03C-8698-40DD-B7E4-C614B130815B}" type="sibTrans" cxnId="{05FC496B-D4F5-42B7-AD59-C3B4B08CE50E}">
      <dgm:prSet/>
      <dgm:spPr/>
      <dgm:t>
        <a:bodyPr/>
        <a:lstStyle/>
        <a:p>
          <a:endParaRPr lang="en-US"/>
        </a:p>
      </dgm:t>
    </dgm:pt>
    <dgm:pt modelId="{CBF1AEB3-EB04-4604-9657-D89E61EDFFF2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DPV®</a:t>
          </a:r>
          <a:endParaRPr lang="en-US" dirty="0">
            <a:solidFill>
              <a:schemeClr val="accent2"/>
            </a:solidFill>
          </a:endParaRPr>
        </a:p>
      </dgm:t>
    </dgm:pt>
    <dgm:pt modelId="{C55201C0-6F77-4772-A943-DEA54E9CFE65}" type="parTrans" cxnId="{491429D4-C755-42B5-80A7-273E9D6D1FC5}">
      <dgm:prSet/>
      <dgm:spPr/>
      <dgm:t>
        <a:bodyPr/>
        <a:lstStyle/>
        <a:p>
          <a:endParaRPr lang="en-US"/>
        </a:p>
      </dgm:t>
    </dgm:pt>
    <dgm:pt modelId="{BA4C684F-EF9E-48E3-A227-77E2312AD45A}" type="sibTrans" cxnId="{491429D4-C755-42B5-80A7-273E9D6D1FC5}">
      <dgm:prSet/>
      <dgm:spPr/>
      <dgm:t>
        <a:bodyPr/>
        <a:lstStyle/>
        <a:p>
          <a:endParaRPr lang="en-US"/>
        </a:p>
      </dgm:t>
    </dgm:pt>
    <dgm:pt modelId="{C6F5D875-78BB-4145-8E32-B5986677C394}">
      <dgm:prSet phldrT="[Text]"/>
      <dgm:spPr>
        <a:solidFill>
          <a:schemeClr val="accent1">
            <a:lumMod val="90000"/>
          </a:schemeClr>
        </a:solidFill>
      </dgm:spPr>
      <dgm:t>
        <a:bodyPr/>
        <a:lstStyle/>
        <a:p>
          <a:r>
            <a:rPr lang="en-US" dirty="0" smtClean="0">
              <a:solidFill>
                <a:schemeClr val="accent1">
                  <a:lumMod val="25000"/>
                </a:schemeClr>
              </a:solidFill>
            </a:rPr>
            <a:t>NCOA</a:t>
          </a:r>
          <a:r>
            <a:rPr lang="en-US" baseline="30000" dirty="0" smtClean="0">
              <a:solidFill>
                <a:schemeClr val="accent1">
                  <a:lumMod val="25000"/>
                </a:schemeClr>
              </a:solidFill>
            </a:rPr>
            <a:t>Link</a:t>
          </a:r>
          <a:r>
            <a:rPr lang="en-US" dirty="0" smtClean="0">
              <a:solidFill>
                <a:schemeClr val="accent1">
                  <a:lumMod val="25000"/>
                </a:schemeClr>
              </a:solidFill>
            </a:rPr>
            <a:t>®</a:t>
          </a:r>
          <a:endParaRPr lang="en-US" dirty="0">
            <a:solidFill>
              <a:schemeClr val="accent1">
                <a:lumMod val="25000"/>
              </a:schemeClr>
            </a:solidFill>
          </a:endParaRPr>
        </a:p>
      </dgm:t>
    </dgm:pt>
    <dgm:pt modelId="{BDEC9C76-9CF5-4DC4-B727-7EA4D8BE59C3}" type="parTrans" cxnId="{18EAB5DF-2F58-4412-AE0C-A3B162F81623}">
      <dgm:prSet/>
      <dgm:spPr/>
      <dgm:t>
        <a:bodyPr/>
        <a:lstStyle/>
        <a:p>
          <a:endParaRPr lang="en-US"/>
        </a:p>
      </dgm:t>
    </dgm:pt>
    <dgm:pt modelId="{13A5DBCA-A5D2-4214-B3C1-81B868CAF73C}" type="sibTrans" cxnId="{18EAB5DF-2F58-4412-AE0C-A3B162F81623}">
      <dgm:prSet/>
      <dgm:spPr/>
      <dgm:t>
        <a:bodyPr/>
        <a:lstStyle/>
        <a:p>
          <a:endParaRPr lang="en-US"/>
        </a:p>
      </dgm:t>
    </dgm:pt>
    <dgm:pt modelId="{185DDFCB-785B-4820-8809-E5B4468513DB}" type="pres">
      <dgm:prSet presAssocID="{4C4AB285-9650-46EF-87CE-9C7480A0A5E0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CB4AFB-B1B7-4109-AD13-81038EE048AE}" type="pres">
      <dgm:prSet presAssocID="{4C4AB285-9650-46EF-87CE-9C7480A0A5E0}" presName="dummyMaxCanvas" presStyleCnt="0"/>
      <dgm:spPr/>
    </dgm:pt>
    <dgm:pt modelId="{F9BBA40D-EFA9-4701-91E8-48721326BC09}" type="pres">
      <dgm:prSet presAssocID="{4C4AB285-9650-46EF-87CE-9C7480A0A5E0}" presName="parentComposite" presStyleCnt="0"/>
      <dgm:spPr/>
    </dgm:pt>
    <dgm:pt modelId="{D05E7051-C6E3-40AD-A44D-1970B130CADE}" type="pres">
      <dgm:prSet presAssocID="{4C4AB285-9650-46EF-87CE-9C7480A0A5E0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419FF84C-A58D-42DA-86C4-B82007664C83}" type="pres">
      <dgm:prSet presAssocID="{4C4AB285-9650-46EF-87CE-9C7480A0A5E0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1DC49E81-954C-4265-A7CE-F1AC87A8A37A}" type="pres">
      <dgm:prSet presAssocID="{4C4AB285-9650-46EF-87CE-9C7480A0A5E0}" presName="childrenComposite" presStyleCnt="0"/>
      <dgm:spPr/>
    </dgm:pt>
    <dgm:pt modelId="{11403167-DFD4-491A-8527-CC13D1A67338}" type="pres">
      <dgm:prSet presAssocID="{4C4AB285-9650-46EF-87CE-9C7480A0A5E0}" presName="dummyMaxCanvas_ChildArea" presStyleCnt="0"/>
      <dgm:spPr/>
    </dgm:pt>
    <dgm:pt modelId="{995D814E-DF7C-4B5A-81A3-9CF822494F11}" type="pres">
      <dgm:prSet presAssocID="{4C4AB285-9650-46EF-87CE-9C7480A0A5E0}" presName="fulcrum" presStyleLbl="alignAccFollowNode1" presStyleIdx="2" presStyleCnt="4"/>
      <dgm:spPr>
        <a:solidFill>
          <a:schemeClr val="accent6">
            <a:lumMod val="75000"/>
            <a:alpha val="90000"/>
          </a:schemeClr>
        </a:solidFill>
      </dgm:spPr>
    </dgm:pt>
    <dgm:pt modelId="{B6CAFAA2-A9A5-4F3B-B174-A67115A87162}" type="pres">
      <dgm:prSet presAssocID="{4C4AB285-9650-46EF-87CE-9C7480A0A5E0}" presName="balance_33" presStyleLbl="alignAccFollowNode1" presStyleIdx="3" presStyleCnt="4">
        <dgm:presLayoutVars>
          <dgm:bulletEnabled val="1"/>
        </dgm:presLayoutVars>
      </dgm:prSet>
      <dgm:spPr>
        <a:solidFill>
          <a:schemeClr val="accent5">
            <a:lumMod val="25000"/>
            <a:alpha val="90000"/>
          </a:schemeClr>
        </a:solidFill>
      </dgm:spPr>
    </dgm:pt>
    <dgm:pt modelId="{DEF76DF0-ADD6-4EBF-AB89-5D376BCEB2D5}" type="pres">
      <dgm:prSet presAssocID="{4C4AB285-9650-46EF-87CE-9C7480A0A5E0}" presName="right_33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869876-6781-46E2-B177-FC2765E75DD0}" type="pres">
      <dgm:prSet presAssocID="{4C4AB285-9650-46EF-87CE-9C7480A0A5E0}" presName="right_33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A5D98C-CE6E-412E-9B5E-BDC89D5C6236}" type="pres">
      <dgm:prSet presAssocID="{4C4AB285-9650-46EF-87CE-9C7480A0A5E0}" presName="right_33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DC903-6A00-44C3-BECD-D00CC15F1775}" type="pres">
      <dgm:prSet presAssocID="{4C4AB285-9650-46EF-87CE-9C7480A0A5E0}" presName="left_33_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3412ED-2C5A-44F5-AC27-478BFFEC4D2C}" type="pres">
      <dgm:prSet presAssocID="{4C4AB285-9650-46EF-87CE-9C7480A0A5E0}" presName="left_33_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EC1C10-EAD0-4015-BA69-7AF82860B2F0}" type="pres">
      <dgm:prSet presAssocID="{4C4AB285-9650-46EF-87CE-9C7480A0A5E0}" presName="left_33_3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D1ACF8-A28A-4D94-B2ED-B3E78067AFBD}" type="presOf" srcId="{C6F5D875-78BB-4145-8E32-B5986677C394}" destId="{3EEC1C10-EAD0-4015-BA69-7AF82860B2F0}" srcOrd="0" destOrd="0" presId="urn:microsoft.com/office/officeart/2005/8/layout/balance1"/>
    <dgm:cxn modelId="{2DA6F96C-7DA6-4CA9-A7EC-B54695EB4D4D}" type="presOf" srcId="{CBF1AEB3-EB04-4604-9657-D89E61EDFFF2}" destId="{8EA5D98C-CE6E-412E-9B5E-BDC89D5C6236}" srcOrd="0" destOrd="0" presId="urn:microsoft.com/office/officeart/2005/8/layout/balance1"/>
    <dgm:cxn modelId="{18EAB5DF-2F58-4412-AE0C-A3B162F81623}" srcId="{FFD337D2-45E8-4275-B879-594E90C050FE}" destId="{C6F5D875-78BB-4145-8E32-B5986677C394}" srcOrd="2" destOrd="0" parTransId="{BDEC9C76-9CF5-4DC4-B727-7EA4D8BE59C3}" sibTransId="{13A5DBCA-A5D2-4214-B3C1-81B868CAF73C}"/>
    <dgm:cxn modelId="{491429D4-C755-42B5-80A7-273E9D6D1FC5}" srcId="{6040AE88-46BC-4D0E-BFD8-E5B7AAFEA808}" destId="{CBF1AEB3-EB04-4604-9657-D89E61EDFFF2}" srcOrd="2" destOrd="0" parTransId="{C55201C0-6F77-4772-A943-DEA54E9CFE65}" sibTransId="{BA4C684F-EF9E-48E3-A227-77E2312AD45A}"/>
    <dgm:cxn modelId="{59A02FDE-09A5-4470-8CCD-D1CA38FEBF3E}" type="presOf" srcId="{3D856CA1-C082-4A01-875F-67AAB10EB625}" destId="{67869876-6781-46E2-B177-FC2765E75DD0}" srcOrd="0" destOrd="0" presId="urn:microsoft.com/office/officeart/2005/8/layout/balance1"/>
    <dgm:cxn modelId="{5A82F973-6CB4-4E09-8148-4A3032445672}" srcId="{FFD337D2-45E8-4275-B879-594E90C050FE}" destId="{356E347B-8D8E-4E8A-AA83-BD176893402B}" srcOrd="1" destOrd="0" parTransId="{D1C08F60-5069-4A02-BD35-804A31C9330C}" sibTransId="{96362056-4B0F-4CB8-9675-EC7920CF151A}"/>
    <dgm:cxn modelId="{8B9BD54D-A0A8-42AE-88EE-F3F42F0099B5}" type="presOf" srcId="{FFD337D2-45E8-4275-B879-594E90C050FE}" destId="{D05E7051-C6E3-40AD-A44D-1970B130CADE}" srcOrd="0" destOrd="0" presId="urn:microsoft.com/office/officeart/2005/8/layout/balance1"/>
    <dgm:cxn modelId="{0E5B84A2-06CD-45D5-A03C-0EB2A194FCB7}" srcId="{6040AE88-46BC-4D0E-BFD8-E5B7AAFEA808}" destId="{E5094028-55D4-4145-92A8-73A5815D86C6}" srcOrd="0" destOrd="0" parTransId="{9048125D-E785-4111-BCB3-4590A9F57693}" sibTransId="{C5413C5F-0173-4EE3-8FB3-0C0C2835E5B0}"/>
    <dgm:cxn modelId="{67D8D2BF-B9CB-4C47-9A84-F3AADA1A32C4}" srcId="{FFD337D2-45E8-4275-B879-594E90C050FE}" destId="{0DE3555F-385B-414D-9E00-65D7E57A655F}" srcOrd="0" destOrd="0" parTransId="{F171B60F-E3CC-480F-B99E-803958194054}" sibTransId="{015A87CE-0158-4628-A5A1-219EBF8E7076}"/>
    <dgm:cxn modelId="{05FC496B-D4F5-42B7-AD59-C3B4B08CE50E}" srcId="{6040AE88-46BC-4D0E-BFD8-E5B7AAFEA808}" destId="{3D856CA1-C082-4A01-875F-67AAB10EB625}" srcOrd="1" destOrd="0" parTransId="{FF9EAB92-D107-49EF-A651-06AACC208E6C}" sibTransId="{EF98E03C-8698-40DD-B7E4-C614B130815B}"/>
    <dgm:cxn modelId="{CAE60151-578F-4BA9-939D-8ED92DEDB052}" type="presOf" srcId="{356E347B-8D8E-4E8A-AA83-BD176893402B}" destId="{E63412ED-2C5A-44F5-AC27-478BFFEC4D2C}" srcOrd="0" destOrd="0" presId="urn:microsoft.com/office/officeart/2005/8/layout/balance1"/>
    <dgm:cxn modelId="{CC7E2DD6-6594-4258-9253-3EDB7D1EFCF5}" type="presOf" srcId="{6040AE88-46BC-4D0E-BFD8-E5B7AAFEA808}" destId="{419FF84C-A58D-42DA-86C4-B82007664C83}" srcOrd="0" destOrd="0" presId="urn:microsoft.com/office/officeart/2005/8/layout/balance1"/>
    <dgm:cxn modelId="{35A8BCA1-E278-4BC8-A486-3165A48E9A25}" type="presOf" srcId="{4C4AB285-9650-46EF-87CE-9C7480A0A5E0}" destId="{185DDFCB-785B-4820-8809-E5B4468513DB}" srcOrd="0" destOrd="0" presId="urn:microsoft.com/office/officeart/2005/8/layout/balance1"/>
    <dgm:cxn modelId="{B46AF7D5-4F1A-4D70-B9EB-CFE6769FEEBB}" srcId="{4C4AB285-9650-46EF-87CE-9C7480A0A5E0}" destId="{6040AE88-46BC-4D0E-BFD8-E5B7AAFEA808}" srcOrd="1" destOrd="0" parTransId="{22F7E791-FFA8-4F91-8A91-68BAFC7D39AA}" sibTransId="{10F01D81-4ABC-4938-A26C-7C33E4540CA8}"/>
    <dgm:cxn modelId="{08DE1CB0-66F6-41B6-B86B-C716228F552C}" srcId="{4C4AB285-9650-46EF-87CE-9C7480A0A5E0}" destId="{FFD337D2-45E8-4275-B879-594E90C050FE}" srcOrd="0" destOrd="0" parTransId="{4D961F6D-F3BD-4CEB-95ED-5586A5C2EECC}" sibTransId="{625AD8B5-965F-4D3E-8531-246F2C61D393}"/>
    <dgm:cxn modelId="{D41574D0-49FF-48CB-A44E-4A6ACD240626}" type="presOf" srcId="{E5094028-55D4-4145-92A8-73A5815D86C6}" destId="{DEF76DF0-ADD6-4EBF-AB89-5D376BCEB2D5}" srcOrd="0" destOrd="0" presId="urn:microsoft.com/office/officeart/2005/8/layout/balance1"/>
    <dgm:cxn modelId="{127D72AC-B6DC-4919-87FC-55BB4732314B}" type="presOf" srcId="{0DE3555F-385B-414D-9E00-65D7E57A655F}" destId="{0D0DC903-6A00-44C3-BECD-D00CC15F1775}" srcOrd="0" destOrd="0" presId="urn:microsoft.com/office/officeart/2005/8/layout/balance1"/>
    <dgm:cxn modelId="{9D0BB62E-C353-4521-A074-669257666FC4}" type="presParOf" srcId="{185DDFCB-785B-4820-8809-E5B4468513DB}" destId="{5ECB4AFB-B1B7-4109-AD13-81038EE048AE}" srcOrd="0" destOrd="0" presId="urn:microsoft.com/office/officeart/2005/8/layout/balance1"/>
    <dgm:cxn modelId="{224D32D5-D6ED-412C-B044-CCAD297EA0E4}" type="presParOf" srcId="{185DDFCB-785B-4820-8809-E5B4468513DB}" destId="{F9BBA40D-EFA9-4701-91E8-48721326BC09}" srcOrd="1" destOrd="0" presId="urn:microsoft.com/office/officeart/2005/8/layout/balance1"/>
    <dgm:cxn modelId="{0BB1C47A-CD7D-408A-9155-1CF3CC7006D5}" type="presParOf" srcId="{F9BBA40D-EFA9-4701-91E8-48721326BC09}" destId="{D05E7051-C6E3-40AD-A44D-1970B130CADE}" srcOrd="0" destOrd="0" presId="urn:microsoft.com/office/officeart/2005/8/layout/balance1"/>
    <dgm:cxn modelId="{50AA7D33-E847-47FC-BC37-854F63C4D028}" type="presParOf" srcId="{F9BBA40D-EFA9-4701-91E8-48721326BC09}" destId="{419FF84C-A58D-42DA-86C4-B82007664C83}" srcOrd="1" destOrd="0" presId="urn:microsoft.com/office/officeart/2005/8/layout/balance1"/>
    <dgm:cxn modelId="{EF640428-0F1F-4C31-8F2A-23A3E2A5C62F}" type="presParOf" srcId="{185DDFCB-785B-4820-8809-E5B4468513DB}" destId="{1DC49E81-954C-4265-A7CE-F1AC87A8A37A}" srcOrd="2" destOrd="0" presId="urn:microsoft.com/office/officeart/2005/8/layout/balance1"/>
    <dgm:cxn modelId="{943BBB9F-6A3B-41FF-97E5-DF82DFABC219}" type="presParOf" srcId="{1DC49E81-954C-4265-A7CE-F1AC87A8A37A}" destId="{11403167-DFD4-491A-8527-CC13D1A67338}" srcOrd="0" destOrd="0" presId="urn:microsoft.com/office/officeart/2005/8/layout/balance1"/>
    <dgm:cxn modelId="{B878D666-8B46-4C52-9F71-EEF0AC73FA4F}" type="presParOf" srcId="{1DC49E81-954C-4265-A7CE-F1AC87A8A37A}" destId="{995D814E-DF7C-4B5A-81A3-9CF822494F11}" srcOrd="1" destOrd="0" presId="urn:microsoft.com/office/officeart/2005/8/layout/balance1"/>
    <dgm:cxn modelId="{7F92D581-86E5-4937-AEF6-94310B97F833}" type="presParOf" srcId="{1DC49E81-954C-4265-A7CE-F1AC87A8A37A}" destId="{B6CAFAA2-A9A5-4F3B-B174-A67115A87162}" srcOrd="2" destOrd="0" presId="urn:microsoft.com/office/officeart/2005/8/layout/balance1"/>
    <dgm:cxn modelId="{78A95B28-D2E9-42D1-8335-5C82D0A9D4E5}" type="presParOf" srcId="{1DC49E81-954C-4265-A7CE-F1AC87A8A37A}" destId="{DEF76DF0-ADD6-4EBF-AB89-5D376BCEB2D5}" srcOrd="3" destOrd="0" presId="urn:microsoft.com/office/officeart/2005/8/layout/balance1"/>
    <dgm:cxn modelId="{1C99B024-99A3-4943-A950-5DF5314DABE2}" type="presParOf" srcId="{1DC49E81-954C-4265-A7CE-F1AC87A8A37A}" destId="{67869876-6781-46E2-B177-FC2765E75DD0}" srcOrd="4" destOrd="0" presId="urn:microsoft.com/office/officeart/2005/8/layout/balance1"/>
    <dgm:cxn modelId="{06FB050B-2900-45BD-A9F5-1C4730CCCFB2}" type="presParOf" srcId="{1DC49E81-954C-4265-A7CE-F1AC87A8A37A}" destId="{8EA5D98C-CE6E-412E-9B5E-BDC89D5C6236}" srcOrd="5" destOrd="0" presId="urn:microsoft.com/office/officeart/2005/8/layout/balance1"/>
    <dgm:cxn modelId="{00FD60AF-6967-4073-8703-6FBA0A8CFE05}" type="presParOf" srcId="{1DC49E81-954C-4265-A7CE-F1AC87A8A37A}" destId="{0D0DC903-6A00-44C3-BECD-D00CC15F1775}" srcOrd="6" destOrd="0" presId="urn:microsoft.com/office/officeart/2005/8/layout/balance1"/>
    <dgm:cxn modelId="{B9AABE5E-657E-4BC9-A6BB-F1B21EC0DFC3}" type="presParOf" srcId="{1DC49E81-954C-4265-A7CE-F1AC87A8A37A}" destId="{E63412ED-2C5A-44F5-AC27-478BFFEC4D2C}" srcOrd="7" destOrd="0" presId="urn:microsoft.com/office/officeart/2005/8/layout/balance1"/>
    <dgm:cxn modelId="{210FEA0D-3E82-4B21-8715-085A4CBA393E}" type="presParOf" srcId="{1DC49E81-954C-4265-A7CE-F1AC87A8A37A}" destId="{3EEC1C10-EAD0-4015-BA69-7AF82860B2F0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E7051-C6E3-40AD-A44D-1970B130CADE}">
      <dsp:nvSpPr>
        <dsp:cNvPr id="0" name=""/>
        <dsp:cNvSpPr/>
      </dsp:nvSpPr>
      <dsp:spPr>
        <a:xfrm>
          <a:off x="873654" y="0"/>
          <a:ext cx="1591056" cy="883920"/>
        </a:xfrm>
        <a:prstGeom prst="roundRect">
          <a:avLst>
            <a:gd name="adj" fmla="val 10000"/>
          </a:avLst>
        </a:prstGeom>
        <a:solidFill>
          <a:schemeClr val="accent1">
            <a:lumMod val="50000"/>
            <a:alpha val="9000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1">
                  <a:lumMod val="10000"/>
                </a:schemeClr>
              </a:solidFill>
            </a:rPr>
            <a:t>Move Update</a:t>
          </a:r>
          <a:endParaRPr lang="en-US" sz="2400" kern="1200" dirty="0">
            <a:solidFill>
              <a:schemeClr val="accent1">
                <a:lumMod val="10000"/>
              </a:schemeClr>
            </a:solidFill>
          </a:endParaRPr>
        </a:p>
      </dsp:txBody>
      <dsp:txXfrm>
        <a:off x="899543" y="25889"/>
        <a:ext cx="1539278" cy="832142"/>
      </dsp:txXfrm>
    </dsp:sp>
    <dsp:sp modelId="{419FF84C-A58D-42DA-86C4-B82007664C83}">
      <dsp:nvSpPr>
        <dsp:cNvPr id="0" name=""/>
        <dsp:cNvSpPr/>
      </dsp:nvSpPr>
      <dsp:spPr>
        <a:xfrm>
          <a:off x="3171846" y="0"/>
          <a:ext cx="1591056" cy="883920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2">
                  <a:lumMod val="75000"/>
                </a:schemeClr>
              </a:solidFill>
            </a:rPr>
            <a:t>CASS™</a:t>
          </a:r>
          <a:endParaRPr lang="en-US" sz="24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3197735" y="25889"/>
        <a:ext cx="1539278" cy="832142"/>
      </dsp:txXfrm>
    </dsp:sp>
    <dsp:sp modelId="{995D814E-DF7C-4B5A-81A3-9CF822494F11}">
      <dsp:nvSpPr>
        <dsp:cNvPr id="0" name=""/>
        <dsp:cNvSpPr/>
      </dsp:nvSpPr>
      <dsp:spPr>
        <a:xfrm>
          <a:off x="2486808" y="3756660"/>
          <a:ext cx="662940" cy="662940"/>
        </a:xfrm>
        <a:prstGeom prst="triangle">
          <a:avLst/>
        </a:prstGeom>
        <a:solidFill>
          <a:schemeClr val="accent6">
            <a:lumMod val="75000"/>
            <a:alpha val="9000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CAFAA2-A9A5-4F3B-B174-A67115A87162}">
      <dsp:nvSpPr>
        <dsp:cNvPr id="0" name=""/>
        <dsp:cNvSpPr/>
      </dsp:nvSpPr>
      <dsp:spPr>
        <a:xfrm>
          <a:off x="829458" y="3479109"/>
          <a:ext cx="3977640" cy="268711"/>
        </a:xfrm>
        <a:prstGeom prst="rect">
          <a:avLst/>
        </a:prstGeom>
        <a:solidFill>
          <a:schemeClr val="accent5">
            <a:lumMod val="25000"/>
            <a:alpha val="9000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EF76DF0-ADD6-4EBF-AB89-5D376BCEB2D5}">
      <dsp:nvSpPr>
        <dsp:cNvPr id="0" name=""/>
        <dsp:cNvSpPr/>
      </dsp:nvSpPr>
      <dsp:spPr>
        <a:xfrm>
          <a:off x="3171846" y="2704795"/>
          <a:ext cx="1591056" cy="742492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Suite</a:t>
          </a:r>
          <a:r>
            <a:rPr lang="en-US" sz="2100" kern="1200" baseline="30000" dirty="0" smtClean="0">
              <a:solidFill>
                <a:schemeClr val="bg1"/>
              </a:solidFill>
            </a:rPr>
            <a:t>Link</a:t>
          </a:r>
          <a:r>
            <a:rPr lang="en-US" sz="2100" kern="1200" dirty="0" smtClean="0">
              <a:solidFill>
                <a:schemeClr val="bg1"/>
              </a:solidFill>
            </a:rPr>
            <a:t>®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3208091" y="2741040"/>
        <a:ext cx="1518566" cy="670002"/>
      </dsp:txXfrm>
    </dsp:sp>
    <dsp:sp modelId="{67869876-6781-46E2-B177-FC2765E75DD0}">
      <dsp:nvSpPr>
        <dsp:cNvPr id="0" name=""/>
        <dsp:cNvSpPr/>
      </dsp:nvSpPr>
      <dsp:spPr>
        <a:xfrm>
          <a:off x="3171846" y="1909267"/>
          <a:ext cx="1591056" cy="742492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LACS</a:t>
          </a:r>
          <a:r>
            <a:rPr lang="en-US" sz="2100" kern="1200" baseline="30000" dirty="0" smtClean="0"/>
            <a:t>Link</a:t>
          </a:r>
          <a:r>
            <a:rPr lang="en-US" sz="2100" kern="1200" dirty="0" smtClean="0"/>
            <a:t>®</a:t>
          </a:r>
          <a:endParaRPr lang="en-US" sz="2100" kern="1200" dirty="0"/>
        </a:p>
      </dsp:txBody>
      <dsp:txXfrm>
        <a:off x="3208091" y="1945512"/>
        <a:ext cx="1518566" cy="670002"/>
      </dsp:txXfrm>
    </dsp:sp>
    <dsp:sp modelId="{8EA5D98C-CE6E-412E-9B5E-BDC89D5C6236}">
      <dsp:nvSpPr>
        <dsp:cNvPr id="0" name=""/>
        <dsp:cNvSpPr/>
      </dsp:nvSpPr>
      <dsp:spPr>
        <a:xfrm>
          <a:off x="3171846" y="1113739"/>
          <a:ext cx="1591056" cy="74249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accent2"/>
              </a:solidFill>
            </a:rPr>
            <a:t>DPV®</a:t>
          </a:r>
          <a:endParaRPr lang="en-US" sz="2100" kern="1200" dirty="0">
            <a:solidFill>
              <a:schemeClr val="accent2"/>
            </a:solidFill>
          </a:endParaRPr>
        </a:p>
      </dsp:txBody>
      <dsp:txXfrm>
        <a:off x="3208091" y="1149984"/>
        <a:ext cx="1518566" cy="670002"/>
      </dsp:txXfrm>
    </dsp:sp>
    <dsp:sp modelId="{0D0DC903-6A00-44C3-BECD-D00CC15F1775}">
      <dsp:nvSpPr>
        <dsp:cNvPr id="0" name=""/>
        <dsp:cNvSpPr/>
      </dsp:nvSpPr>
      <dsp:spPr>
        <a:xfrm>
          <a:off x="873654" y="2704795"/>
          <a:ext cx="1591056" cy="742492"/>
        </a:xfrm>
        <a:prstGeom prst="roundRect">
          <a:avLst/>
        </a:prstGeom>
        <a:solidFill>
          <a:schemeClr val="accent1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bg1"/>
              </a:solidFill>
            </a:rPr>
            <a:t>ACS™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909899" y="2741040"/>
        <a:ext cx="1518566" cy="670002"/>
      </dsp:txXfrm>
    </dsp:sp>
    <dsp:sp modelId="{E63412ED-2C5A-44F5-AC27-478BFFEC4D2C}">
      <dsp:nvSpPr>
        <dsp:cNvPr id="0" name=""/>
        <dsp:cNvSpPr/>
      </dsp:nvSpPr>
      <dsp:spPr>
        <a:xfrm>
          <a:off x="873654" y="1909267"/>
          <a:ext cx="1591056" cy="742492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ANK</a:t>
          </a:r>
          <a:r>
            <a:rPr lang="en-US" sz="2100" kern="1200" baseline="30000" dirty="0" err="1" smtClean="0"/>
            <a:t>Link</a:t>
          </a:r>
          <a:r>
            <a:rPr lang="en-US" sz="2100" kern="1200" dirty="0" smtClean="0"/>
            <a:t>®</a:t>
          </a:r>
          <a:endParaRPr lang="en-US" sz="2100" kern="1200" dirty="0"/>
        </a:p>
      </dsp:txBody>
      <dsp:txXfrm>
        <a:off x="909899" y="1945512"/>
        <a:ext cx="1518566" cy="670002"/>
      </dsp:txXfrm>
    </dsp:sp>
    <dsp:sp modelId="{3EEC1C10-EAD0-4015-BA69-7AF82860B2F0}">
      <dsp:nvSpPr>
        <dsp:cNvPr id="0" name=""/>
        <dsp:cNvSpPr/>
      </dsp:nvSpPr>
      <dsp:spPr>
        <a:xfrm>
          <a:off x="873654" y="1113739"/>
          <a:ext cx="1591056" cy="742492"/>
        </a:xfrm>
        <a:prstGeom prst="roundRect">
          <a:avLst/>
        </a:prstGeom>
        <a:solidFill>
          <a:schemeClr val="accent1">
            <a:lumMod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accent1">
                  <a:lumMod val="25000"/>
                </a:schemeClr>
              </a:solidFill>
            </a:rPr>
            <a:t>NCOA</a:t>
          </a:r>
          <a:r>
            <a:rPr lang="en-US" sz="2100" kern="1200" baseline="30000" dirty="0" smtClean="0">
              <a:solidFill>
                <a:schemeClr val="accent1">
                  <a:lumMod val="25000"/>
                </a:schemeClr>
              </a:solidFill>
            </a:rPr>
            <a:t>Link</a:t>
          </a:r>
          <a:r>
            <a:rPr lang="en-US" sz="2100" kern="1200" dirty="0" smtClean="0">
              <a:solidFill>
                <a:schemeClr val="accent1">
                  <a:lumMod val="25000"/>
                </a:schemeClr>
              </a:solidFill>
            </a:rPr>
            <a:t>®</a:t>
          </a:r>
          <a:endParaRPr lang="en-US" sz="2100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909899" y="1149984"/>
        <a:ext cx="1518566" cy="670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69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6913"/>
            <a:ext cx="61944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69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69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69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32BD8E-66C1-46F3-80EE-560B11631F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48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04E96-9DDF-4EE2-8355-73E1E7C072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33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50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45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88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17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820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498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94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16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58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CA2B35-039D-4B27-A028-7EF14030C6A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732" tIns="46867" rIns="93732" bIns="46867" anchor="b"/>
          <a:lstStyle>
            <a:lvl1pPr defTabSz="919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defTabSz="91916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4A28C610-5BA3-493D-92A3-2AF58F6FD563}" type="slidenum">
              <a:rPr lang="en-US" sz="1200">
                <a:ea typeface="MS PGothic" pitchFamily="34" charset="-128"/>
              </a:rPr>
              <a:pPr algn="r"/>
              <a:t>2</a:t>
            </a:fld>
            <a:endParaRPr lang="en-US" sz="1200" dirty="0">
              <a:ea typeface="MS PGothic" pitchFamily="34" charset="-128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4425" cy="3486150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/>
            <a:endParaRPr lang="en-US" sz="1000" dirty="0"/>
          </a:p>
          <a:p>
            <a:pPr defTabSz="931774"/>
            <a:r>
              <a:rPr lang="en-US" sz="1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04033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767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45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607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338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553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689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046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543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70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3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783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154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33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597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743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912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932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629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64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251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54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579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844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2BD8E-66C1-46F3-80EE-560B11631F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11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1pPr>
            <a:lvl2pPr marL="742909" indent="-285734" defTabSz="931811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marL="1142937" indent="-228587" defTabSz="931811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marL="1600111" indent="-228587" defTabSz="931811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marL="2057287" indent="-228587" defTabSz="931811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2514461" indent="-228587" algn="ctr" defTabSz="93181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2971635" indent="-228587" algn="ctr" defTabSz="93181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3428811" indent="-228587" algn="ctr" defTabSz="93181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3885985" indent="-228587" algn="ctr" defTabSz="93181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fld id="{BFB5C4D2-5FEC-4EEE-8296-5FC6314E50B4}" type="slidenum">
              <a:rPr lang="en-US" sz="1200">
                <a:solidFill>
                  <a:schemeClr val="tx1"/>
                </a:solidFill>
                <a:latin typeface="Times" pitchFamily="18" charset="0"/>
              </a:rPr>
              <a:pPr/>
              <a:t>6</a:t>
            </a:fld>
            <a:endParaRPr lang="en-US" sz="12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94425" cy="34861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6"/>
            <a:ext cx="5607050" cy="4184650"/>
          </a:xfrm>
          <a:noFill/>
        </p:spPr>
        <p:txBody>
          <a:bodyPr/>
          <a:lstStyle/>
          <a:p>
            <a:pPr marL="228587" indent="-228587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6955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11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1pPr>
            <a:lvl2pPr marL="742909" indent="-285734" defTabSz="931811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marL="1142937" indent="-228587" defTabSz="931811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marL="1600111" indent="-228587" defTabSz="931811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marL="2057287" indent="-228587" defTabSz="931811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2514461" indent="-228587" algn="ctr" defTabSz="93181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2971635" indent="-228587" algn="ctr" defTabSz="93181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3428811" indent="-228587" algn="ctr" defTabSz="93181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3885985" indent="-228587" algn="ctr" defTabSz="93181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fld id="{BFB5C4D2-5FEC-4EEE-8296-5FC6314E50B4}" type="slidenum">
              <a:rPr lang="en-US" sz="1200">
                <a:solidFill>
                  <a:schemeClr val="tx1"/>
                </a:solidFill>
                <a:latin typeface="Times" pitchFamily="18" charset="0"/>
              </a:rPr>
              <a:pPr/>
              <a:t>7</a:t>
            </a:fld>
            <a:endParaRPr lang="en-US" sz="12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94425" cy="34861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6"/>
            <a:ext cx="5607050" cy="4184650"/>
          </a:xfrm>
          <a:noFill/>
        </p:spPr>
        <p:txBody>
          <a:bodyPr/>
          <a:lstStyle/>
          <a:p>
            <a:pPr marL="228587" indent="-228587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7641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11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1pPr>
            <a:lvl2pPr marL="742909" indent="-285734" defTabSz="931811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marL="1142937" indent="-228587" defTabSz="931811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marL="1600111" indent="-228587" defTabSz="931811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marL="2057287" indent="-228587" defTabSz="931811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2514461" indent="-228587" algn="ctr" defTabSz="93181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2971635" indent="-228587" algn="ctr" defTabSz="93181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3428811" indent="-228587" algn="ctr" defTabSz="93181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3885985" indent="-228587" algn="ctr" defTabSz="93181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fld id="{BFB5C4D2-5FEC-4EEE-8296-5FC6314E50B4}" type="slidenum">
              <a:rPr lang="en-US" sz="1200">
                <a:solidFill>
                  <a:schemeClr val="tx1"/>
                </a:solidFill>
                <a:latin typeface="Times" pitchFamily="18" charset="0"/>
              </a:rPr>
              <a:pPr/>
              <a:t>8</a:t>
            </a:fld>
            <a:endParaRPr lang="en-US" sz="12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7988" y="695325"/>
            <a:ext cx="6194425" cy="34861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16426"/>
            <a:ext cx="5607050" cy="4184650"/>
          </a:xfrm>
          <a:noFill/>
        </p:spPr>
        <p:txBody>
          <a:bodyPr/>
          <a:lstStyle/>
          <a:p>
            <a:pPr marL="228587" indent="-228587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7678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11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1pPr>
            <a:lvl2pPr marL="742909" indent="-285734" defTabSz="931811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marL="1142937" indent="-228587" defTabSz="931811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marL="1600111" indent="-228587" defTabSz="931811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marL="2057287" indent="-228587" defTabSz="931811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2514461" indent="-228587" algn="ctr" defTabSz="93181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2971635" indent="-228587" algn="ctr" defTabSz="93181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3428811" indent="-228587" algn="ctr" defTabSz="93181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3885985" indent="-228587" algn="ctr" defTabSz="931811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fld id="{B12CB686-6646-4716-BCEF-9664B58930D6}" type="slidenum">
              <a:rPr lang="en-US" sz="1200">
                <a:solidFill>
                  <a:schemeClr val="tx1"/>
                </a:solidFill>
                <a:latin typeface="Times" pitchFamily="18" charset="0"/>
              </a:rPr>
              <a:pPr/>
              <a:t>9</a:t>
            </a:fld>
            <a:endParaRPr lang="en-US" sz="120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0688" y="703263"/>
            <a:ext cx="6169025" cy="3471862"/>
          </a:xfrm>
          <a:ln w="12700" cap="flat">
            <a:solidFill>
              <a:schemeClr val="tx1"/>
            </a:solidFill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40" y="4410075"/>
            <a:ext cx="5133975" cy="4189413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387" tIns="45381" rIns="92387" bIns="45381"/>
          <a:lstStyle/>
          <a:p>
            <a:pPr eaLnBrk="1" hangingPunct="1"/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24161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516" y="2130684"/>
            <a:ext cx="10360501" cy="14700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115" y="4114800"/>
            <a:ext cx="8532178" cy="838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8E12FF-F00B-464B-86EF-7964F83F7C6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04721" y="6092024"/>
            <a:ext cx="9751060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333399"/>
                </a:solidFill>
              </a:defRPr>
            </a:lvl1pPr>
            <a:lvl2pPr marL="457200" indent="0">
              <a:buFontTx/>
              <a:buNone/>
              <a:defRPr>
                <a:solidFill>
                  <a:srgbClr val="333399"/>
                </a:solidFill>
              </a:defRPr>
            </a:lvl2pPr>
            <a:lvl3pPr marL="857250" indent="0">
              <a:buFontTx/>
              <a:buNone/>
              <a:defRPr>
                <a:solidFill>
                  <a:srgbClr val="333399"/>
                </a:solidFill>
              </a:defRPr>
            </a:lvl3pPr>
            <a:lvl4pPr marL="1257300" indent="0">
              <a:buFontTx/>
              <a:buNone/>
              <a:defRPr>
                <a:solidFill>
                  <a:srgbClr val="333399"/>
                </a:solidFill>
              </a:defRPr>
            </a:lvl4pPr>
            <a:lvl5pPr marL="1657350" indent="0">
              <a:buFontTx/>
              <a:buNone/>
              <a:defRPr>
                <a:solidFill>
                  <a:srgbClr val="333399"/>
                </a:solidFill>
              </a:defRPr>
            </a:lvl5pPr>
          </a:lstStyle>
          <a:p>
            <a:pPr lvl="0"/>
            <a:r>
              <a:rPr lang="en-US" dirty="0" smtClean="0"/>
              <a:t>Click to edit Master Presenter(s) Name and Title styles</a:t>
            </a:r>
          </a:p>
        </p:txBody>
      </p:sp>
    </p:spTree>
    <p:extLst>
      <p:ext uri="{BB962C8B-B14F-4D97-AF65-F5344CB8AC3E}">
        <p14:creationId xmlns:p14="http://schemas.microsoft.com/office/powerpoint/2010/main" val="267499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48209F-1662-40B9-BF25-8E6F7AC270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5695" y="854102"/>
            <a:ext cx="11579384" cy="533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800" i="1">
                <a:solidFill>
                  <a:srgbClr val="333399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06294" y="1600200"/>
            <a:ext cx="11579384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49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8" y="852488"/>
            <a:ext cx="10847208" cy="5191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0771" y="1449388"/>
            <a:ext cx="5076560" cy="4570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0479" y="1449388"/>
            <a:ext cx="5076562" cy="457041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48209F-1662-40B9-BF25-8E6F7AC270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29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98" y="852488"/>
            <a:ext cx="10847208" cy="5191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3273C5-C1FA-48D4-906D-F42E24E832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86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DF1D56-079D-400F-8097-016EBDA8D5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33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0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D8824727-DE0E-48F2-8578-E2A4ECD3CEDF}" type="datetimeFigureOut">
              <a:rPr lang="en-US" smtClean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B3EB8-8362-49AB-9755-4BCF42BAF2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79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2" name="Group 4"/>
          <p:cNvGrpSpPr>
            <a:grpSpLocks/>
          </p:cNvGrpSpPr>
          <p:nvPr/>
        </p:nvGrpSpPr>
        <p:grpSpPr bwMode="auto">
          <a:xfrm>
            <a:off x="-6219" y="235"/>
            <a:ext cx="12197291" cy="746125"/>
            <a:chOff x="-3" y="0"/>
            <a:chExt cx="5764" cy="633"/>
          </a:xfrm>
        </p:grpSpPr>
        <p:sp>
          <p:nvSpPr>
            <p:cNvPr id="1065" name="Rectangle 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633"/>
            </a:xfrm>
            <a:prstGeom prst="rect">
              <a:avLst/>
            </a:prstGeom>
            <a:solidFill>
              <a:srgbClr val="60A1D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2400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1066" name="Line 6"/>
            <p:cNvSpPr>
              <a:spLocks noChangeShapeType="1"/>
            </p:cNvSpPr>
            <p:nvPr userDrawn="1"/>
          </p:nvSpPr>
          <p:spPr bwMode="auto">
            <a:xfrm>
              <a:off x="-3" y="633"/>
              <a:ext cx="5764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800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124935" name="Group 7"/>
          <p:cNvGrpSpPr>
            <a:grpSpLocks/>
          </p:cNvGrpSpPr>
          <p:nvPr/>
        </p:nvGrpSpPr>
        <p:grpSpPr bwMode="auto">
          <a:xfrm>
            <a:off x="495300" y="152635"/>
            <a:ext cx="2941333" cy="438151"/>
            <a:chOff x="390" y="948"/>
            <a:chExt cx="1389" cy="276"/>
          </a:xfrm>
        </p:grpSpPr>
        <p:grpSp>
          <p:nvGrpSpPr>
            <p:cNvPr id="124936" name="Group 8"/>
            <p:cNvGrpSpPr>
              <a:grpSpLocks/>
            </p:cNvGrpSpPr>
            <p:nvPr/>
          </p:nvGrpSpPr>
          <p:grpSpPr bwMode="auto">
            <a:xfrm>
              <a:off x="390" y="948"/>
              <a:ext cx="1296" cy="230"/>
              <a:chOff x="397" y="387"/>
              <a:chExt cx="1752" cy="303"/>
            </a:xfrm>
          </p:grpSpPr>
          <p:sp>
            <p:nvSpPr>
              <p:cNvPr id="1034" name="Freeform 9"/>
              <p:cNvSpPr>
                <a:spLocks/>
              </p:cNvSpPr>
              <p:nvPr/>
            </p:nvSpPr>
            <p:spPr bwMode="auto">
              <a:xfrm>
                <a:off x="397" y="387"/>
                <a:ext cx="498" cy="303"/>
              </a:xfrm>
              <a:custGeom>
                <a:avLst/>
                <a:gdLst>
                  <a:gd name="T0" fmla="*/ 431 w 498"/>
                  <a:gd name="T1" fmla="*/ 302 h 303"/>
                  <a:gd name="T2" fmla="*/ 497 w 498"/>
                  <a:gd name="T3" fmla="*/ 0 h 303"/>
                  <a:gd name="T4" fmla="*/ 66 w 498"/>
                  <a:gd name="T5" fmla="*/ 0 h 303"/>
                  <a:gd name="T6" fmla="*/ 0 w 498"/>
                  <a:gd name="T7" fmla="*/ 302 h 303"/>
                  <a:gd name="T8" fmla="*/ 431 w 498"/>
                  <a:gd name="T9" fmla="*/ 302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98" h="303">
                    <a:moveTo>
                      <a:pt x="431" y="302"/>
                    </a:moveTo>
                    <a:lnTo>
                      <a:pt x="497" y="0"/>
                    </a:lnTo>
                    <a:lnTo>
                      <a:pt x="66" y="0"/>
                    </a:lnTo>
                    <a:lnTo>
                      <a:pt x="0" y="302"/>
                    </a:lnTo>
                    <a:lnTo>
                      <a:pt x="431" y="302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35" name="Freeform 10"/>
              <p:cNvSpPr>
                <a:spLocks/>
              </p:cNvSpPr>
              <p:nvPr/>
            </p:nvSpPr>
            <p:spPr bwMode="auto">
              <a:xfrm>
                <a:off x="446" y="398"/>
                <a:ext cx="436" cy="283"/>
              </a:xfrm>
              <a:custGeom>
                <a:avLst/>
                <a:gdLst>
                  <a:gd name="T0" fmla="*/ 27 w 436"/>
                  <a:gd name="T1" fmla="*/ 2 h 283"/>
                  <a:gd name="T2" fmla="*/ 32 w 436"/>
                  <a:gd name="T3" fmla="*/ 3 h 283"/>
                  <a:gd name="T4" fmla="*/ 42 w 436"/>
                  <a:gd name="T5" fmla="*/ 4 h 283"/>
                  <a:gd name="T6" fmla="*/ 56 w 436"/>
                  <a:gd name="T7" fmla="*/ 7 h 283"/>
                  <a:gd name="T8" fmla="*/ 73 w 436"/>
                  <a:gd name="T9" fmla="*/ 10 h 283"/>
                  <a:gd name="T10" fmla="*/ 92 w 436"/>
                  <a:gd name="T11" fmla="*/ 15 h 283"/>
                  <a:gd name="T12" fmla="*/ 113 w 436"/>
                  <a:gd name="T13" fmla="*/ 19 h 283"/>
                  <a:gd name="T14" fmla="*/ 136 w 436"/>
                  <a:gd name="T15" fmla="*/ 23 h 283"/>
                  <a:gd name="T16" fmla="*/ 159 w 436"/>
                  <a:gd name="T17" fmla="*/ 28 h 283"/>
                  <a:gd name="T18" fmla="*/ 181 w 436"/>
                  <a:gd name="T19" fmla="*/ 32 h 283"/>
                  <a:gd name="T20" fmla="*/ 202 w 436"/>
                  <a:gd name="T21" fmla="*/ 36 h 283"/>
                  <a:gd name="T22" fmla="*/ 222 w 436"/>
                  <a:gd name="T23" fmla="*/ 41 h 283"/>
                  <a:gd name="T24" fmla="*/ 239 w 436"/>
                  <a:gd name="T25" fmla="*/ 44 h 283"/>
                  <a:gd name="T26" fmla="*/ 254 w 436"/>
                  <a:gd name="T27" fmla="*/ 47 h 283"/>
                  <a:gd name="T28" fmla="*/ 264 w 436"/>
                  <a:gd name="T29" fmla="*/ 49 h 283"/>
                  <a:gd name="T30" fmla="*/ 270 w 436"/>
                  <a:gd name="T31" fmla="*/ 50 h 283"/>
                  <a:gd name="T32" fmla="*/ 281 w 436"/>
                  <a:gd name="T33" fmla="*/ 52 h 283"/>
                  <a:gd name="T34" fmla="*/ 296 w 436"/>
                  <a:gd name="T35" fmla="*/ 56 h 283"/>
                  <a:gd name="T36" fmla="*/ 308 w 436"/>
                  <a:gd name="T37" fmla="*/ 60 h 283"/>
                  <a:gd name="T38" fmla="*/ 316 w 436"/>
                  <a:gd name="T39" fmla="*/ 63 h 283"/>
                  <a:gd name="T40" fmla="*/ 321 w 436"/>
                  <a:gd name="T41" fmla="*/ 65 h 283"/>
                  <a:gd name="T42" fmla="*/ 323 w 436"/>
                  <a:gd name="T43" fmla="*/ 68 h 283"/>
                  <a:gd name="T44" fmla="*/ 324 w 436"/>
                  <a:gd name="T45" fmla="*/ 69 h 283"/>
                  <a:gd name="T46" fmla="*/ 325 w 436"/>
                  <a:gd name="T47" fmla="*/ 70 h 283"/>
                  <a:gd name="T48" fmla="*/ 338 w 436"/>
                  <a:gd name="T49" fmla="*/ 70 h 283"/>
                  <a:gd name="T50" fmla="*/ 348 w 436"/>
                  <a:gd name="T51" fmla="*/ 71 h 283"/>
                  <a:gd name="T52" fmla="*/ 356 w 436"/>
                  <a:gd name="T53" fmla="*/ 71 h 283"/>
                  <a:gd name="T54" fmla="*/ 362 w 436"/>
                  <a:gd name="T55" fmla="*/ 71 h 283"/>
                  <a:gd name="T56" fmla="*/ 366 w 436"/>
                  <a:gd name="T57" fmla="*/ 73 h 283"/>
                  <a:gd name="T58" fmla="*/ 370 w 436"/>
                  <a:gd name="T59" fmla="*/ 74 h 283"/>
                  <a:gd name="T60" fmla="*/ 373 w 436"/>
                  <a:gd name="T61" fmla="*/ 75 h 283"/>
                  <a:gd name="T62" fmla="*/ 375 w 436"/>
                  <a:gd name="T63" fmla="*/ 77 h 283"/>
                  <a:gd name="T64" fmla="*/ 380 w 436"/>
                  <a:gd name="T65" fmla="*/ 85 h 283"/>
                  <a:gd name="T66" fmla="*/ 382 w 436"/>
                  <a:gd name="T67" fmla="*/ 95 h 283"/>
                  <a:gd name="T68" fmla="*/ 380 w 436"/>
                  <a:gd name="T69" fmla="*/ 105 h 283"/>
                  <a:gd name="T70" fmla="*/ 377 w 436"/>
                  <a:gd name="T71" fmla="*/ 116 h 283"/>
                  <a:gd name="T72" fmla="*/ 372 w 436"/>
                  <a:gd name="T73" fmla="*/ 127 h 283"/>
                  <a:gd name="T74" fmla="*/ 367 w 436"/>
                  <a:gd name="T75" fmla="*/ 135 h 283"/>
                  <a:gd name="T76" fmla="*/ 364 w 436"/>
                  <a:gd name="T77" fmla="*/ 141 h 283"/>
                  <a:gd name="T78" fmla="*/ 362 w 436"/>
                  <a:gd name="T79" fmla="*/ 143 h 283"/>
                  <a:gd name="T80" fmla="*/ 358 w 436"/>
                  <a:gd name="T81" fmla="*/ 145 h 283"/>
                  <a:gd name="T82" fmla="*/ 345 w 436"/>
                  <a:gd name="T83" fmla="*/ 150 h 283"/>
                  <a:gd name="T84" fmla="*/ 327 w 436"/>
                  <a:gd name="T85" fmla="*/ 157 h 283"/>
                  <a:gd name="T86" fmla="*/ 304 w 436"/>
                  <a:gd name="T87" fmla="*/ 166 h 283"/>
                  <a:gd name="T88" fmla="*/ 276 w 436"/>
                  <a:gd name="T89" fmla="*/ 177 h 283"/>
                  <a:gd name="T90" fmla="*/ 246 w 436"/>
                  <a:gd name="T91" fmla="*/ 188 h 283"/>
                  <a:gd name="T92" fmla="*/ 213 w 436"/>
                  <a:gd name="T93" fmla="*/ 201 h 283"/>
                  <a:gd name="T94" fmla="*/ 180 w 436"/>
                  <a:gd name="T95" fmla="*/ 213 h 283"/>
                  <a:gd name="T96" fmla="*/ 146 w 436"/>
                  <a:gd name="T97" fmla="*/ 226 h 283"/>
                  <a:gd name="T98" fmla="*/ 113 w 436"/>
                  <a:gd name="T99" fmla="*/ 239 h 283"/>
                  <a:gd name="T100" fmla="*/ 83 w 436"/>
                  <a:gd name="T101" fmla="*/ 250 h 283"/>
                  <a:gd name="T102" fmla="*/ 56 w 436"/>
                  <a:gd name="T103" fmla="*/ 261 h 283"/>
                  <a:gd name="T104" fmla="*/ 33 w 436"/>
                  <a:gd name="T105" fmla="*/ 269 h 283"/>
                  <a:gd name="T106" fmla="*/ 15 w 436"/>
                  <a:gd name="T107" fmla="*/ 276 h 283"/>
                  <a:gd name="T108" fmla="*/ 4 w 436"/>
                  <a:gd name="T109" fmla="*/ 280 h 283"/>
                  <a:gd name="T110" fmla="*/ 0 w 436"/>
                  <a:gd name="T111" fmla="*/ 282 h 283"/>
                  <a:gd name="T112" fmla="*/ 435 w 436"/>
                  <a:gd name="T113" fmla="*/ 0 h 283"/>
                  <a:gd name="T114" fmla="*/ 26 w 436"/>
                  <a:gd name="T115" fmla="*/ 2 h 28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36" h="283">
                    <a:moveTo>
                      <a:pt x="26" y="2"/>
                    </a:moveTo>
                    <a:lnTo>
                      <a:pt x="27" y="2"/>
                    </a:lnTo>
                    <a:lnTo>
                      <a:pt x="29" y="2"/>
                    </a:lnTo>
                    <a:lnTo>
                      <a:pt x="32" y="3"/>
                    </a:lnTo>
                    <a:lnTo>
                      <a:pt x="37" y="3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4" y="9"/>
                    </a:lnTo>
                    <a:lnTo>
                      <a:pt x="73" y="10"/>
                    </a:lnTo>
                    <a:lnTo>
                      <a:pt x="82" y="13"/>
                    </a:lnTo>
                    <a:lnTo>
                      <a:pt x="92" y="15"/>
                    </a:lnTo>
                    <a:lnTo>
                      <a:pt x="102" y="17"/>
                    </a:lnTo>
                    <a:lnTo>
                      <a:pt x="113" y="19"/>
                    </a:lnTo>
                    <a:lnTo>
                      <a:pt x="125" y="21"/>
                    </a:lnTo>
                    <a:lnTo>
                      <a:pt x="136" y="23"/>
                    </a:lnTo>
                    <a:lnTo>
                      <a:pt x="147" y="25"/>
                    </a:lnTo>
                    <a:lnTo>
                      <a:pt x="159" y="28"/>
                    </a:lnTo>
                    <a:lnTo>
                      <a:pt x="170" y="30"/>
                    </a:lnTo>
                    <a:lnTo>
                      <a:pt x="181" y="32"/>
                    </a:lnTo>
                    <a:lnTo>
                      <a:pt x="192" y="35"/>
                    </a:lnTo>
                    <a:lnTo>
                      <a:pt x="202" y="36"/>
                    </a:lnTo>
                    <a:lnTo>
                      <a:pt x="212" y="39"/>
                    </a:lnTo>
                    <a:lnTo>
                      <a:pt x="222" y="41"/>
                    </a:lnTo>
                    <a:lnTo>
                      <a:pt x="231" y="43"/>
                    </a:lnTo>
                    <a:lnTo>
                      <a:pt x="239" y="44"/>
                    </a:lnTo>
                    <a:lnTo>
                      <a:pt x="247" y="46"/>
                    </a:lnTo>
                    <a:lnTo>
                      <a:pt x="254" y="47"/>
                    </a:lnTo>
                    <a:lnTo>
                      <a:pt x="259" y="48"/>
                    </a:lnTo>
                    <a:lnTo>
                      <a:pt x="264" y="49"/>
                    </a:lnTo>
                    <a:lnTo>
                      <a:pt x="268" y="50"/>
                    </a:lnTo>
                    <a:lnTo>
                      <a:pt x="270" y="50"/>
                    </a:lnTo>
                    <a:lnTo>
                      <a:pt x="271" y="50"/>
                    </a:lnTo>
                    <a:lnTo>
                      <a:pt x="281" y="52"/>
                    </a:lnTo>
                    <a:lnTo>
                      <a:pt x="289" y="54"/>
                    </a:lnTo>
                    <a:lnTo>
                      <a:pt x="296" y="56"/>
                    </a:lnTo>
                    <a:lnTo>
                      <a:pt x="303" y="58"/>
                    </a:lnTo>
                    <a:lnTo>
                      <a:pt x="308" y="60"/>
                    </a:lnTo>
                    <a:lnTo>
                      <a:pt x="312" y="61"/>
                    </a:lnTo>
                    <a:lnTo>
                      <a:pt x="316" y="63"/>
                    </a:lnTo>
                    <a:lnTo>
                      <a:pt x="319" y="64"/>
                    </a:lnTo>
                    <a:lnTo>
                      <a:pt x="321" y="65"/>
                    </a:lnTo>
                    <a:lnTo>
                      <a:pt x="322" y="67"/>
                    </a:lnTo>
                    <a:lnTo>
                      <a:pt x="323" y="68"/>
                    </a:lnTo>
                    <a:lnTo>
                      <a:pt x="324" y="69"/>
                    </a:lnTo>
                    <a:lnTo>
                      <a:pt x="325" y="70"/>
                    </a:lnTo>
                    <a:lnTo>
                      <a:pt x="332" y="70"/>
                    </a:lnTo>
                    <a:lnTo>
                      <a:pt x="338" y="70"/>
                    </a:lnTo>
                    <a:lnTo>
                      <a:pt x="343" y="70"/>
                    </a:lnTo>
                    <a:lnTo>
                      <a:pt x="348" y="71"/>
                    </a:lnTo>
                    <a:lnTo>
                      <a:pt x="352" y="71"/>
                    </a:lnTo>
                    <a:lnTo>
                      <a:pt x="356" y="71"/>
                    </a:lnTo>
                    <a:lnTo>
                      <a:pt x="359" y="71"/>
                    </a:lnTo>
                    <a:lnTo>
                      <a:pt x="362" y="71"/>
                    </a:lnTo>
                    <a:lnTo>
                      <a:pt x="364" y="72"/>
                    </a:lnTo>
                    <a:lnTo>
                      <a:pt x="366" y="73"/>
                    </a:lnTo>
                    <a:lnTo>
                      <a:pt x="368" y="73"/>
                    </a:lnTo>
                    <a:lnTo>
                      <a:pt x="370" y="74"/>
                    </a:lnTo>
                    <a:lnTo>
                      <a:pt x="371" y="75"/>
                    </a:lnTo>
                    <a:lnTo>
                      <a:pt x="373" y="75"/>
                    </a:lnTo>
                    <a:lnTo>
                      <a:pt x="374" y="76"/>
                    </a:lnTo>
                    <a:lnTo>
                      <a:pt x="375" y="77"/>
                    </a:lnTo>
                    <a:lnTo>
                      <a:pt x="378" y="81"/>
                    </a:lnTo>
                    <a:lnTo>
                      <a:pt x="380" y="85"/>
                    </a:lnTo>
                    <a:lnTo>
                      <a:pt x="381" y="90"/>
                    </a:lnTo>
                    <a:lnTo>
                      <a:pt x="382" y="95"/>
                    </a:lnTo>
                    <a:lnTo>
                      <a:pt x="381" y="100"/>
                    </a:lnTo>
                    <a:lnTo>
                      <a:pt x="380" y="105"/>
                    </a:lnTo>
                    <a:lnTo>
                      <a:pt x="379" y="111"/>
                    </a:lnTo>
                    <a:lnTo>
                      <a:pt x="377" y="116"/>
                    </a:lnTo>
                    <a:lnTo>
                      <a:pt x="374" y="122"/>
                    </a:lnTo>
                    <a:lnTo>
                      <a:pt x="372" y="127"/>
                    </a:lnTo>
                    <a:lnTo>
                      <a:pt x="370" y="131"/>
                    </a:lnTo>
                    <a:lnTo>
                      <a:pt x="367" y="135"/>
                    </a:lnTo>
                    <a:lnTo>
                      <a:pt x="365" y="139"/>
                    </a:lnTo>
                    <a:lnTo>
                      <a:pt x="364" y="141"/>
                    </a:lnTo>
                    <a:lnTo>
                      <a:pt x="363" y="142"/>
                    </a:lnTo>
                    <a:lnTo>
                      <a:pt x="362" y="143"/>
                    </a:lnTo>
                    <a:lnTo>
                      <a:pt x="361" y="144"/>
                    </a:lnTo>
                    <a:lnTo>
                      <a:pt x="358" y="145"/>
                    </a:lnTo>
                    <a:lnTo>
                      <a:pt x="352" y="147"/>
                    </a:lnTo>
                    <a:lnTo>
                      <a:pt x="345" y="150"/>
                    </a:lnTo>
                    <a:lnTo>
                      <a:pt x="337" y="153"/>
                    </a:lnTo>
                    <a:lnTo>
                      <a:pt x="327" y="157"/>
                    </a:lnTo>
                    <a:lnTo>
                      <a:pt x="316" y="161"/>
                    </a:lnTo>
                    <a:lnTo>
                      <a:pt x="304" y="166"/>
                    </a:lnTo>
                    <a:lnTo>
                      <a:pt x="290" y="171"/>
                    </a:lnTo>
                    <a:lnTo>
                      <a:pt x="276" y="177"/>
                    </a:lnTo>
                    <a:lnTo>
                      <a:pt x="261" y="182"/>
                    </a:lnTo>
                    <a:lnTo>
                      <a:pt x="246" y="188"/>
                    </a:lnTo>
                    <a:lnTo>
                      <a:pt x="230" y="195"/>
                    </a:lnTo>
                    <a:lnTo>
                      <a:pt x="213" y="201"/>
                    </a:lnTo>
                    <a:lnTo>
                      <a:pt x="196" y="207"/>
                    </a:lnTo>
                    <a:lnTo>
                      <a:pt x="180" y="213"/>
                    </a:lnTo>
                    <a:lnTo>
                      <a:pt x="163" y="220"/>
                    </a:lnTo>
                    <a:lnTo>
                      <a:pt x="146" y="226"/>
                    </a:lnTo>
                    <a:lnTo>
                      <a:pt x="130" y="233"/>
                    </a:lnTo>
                    <a:lnTo>
                      <a:pt x="113" y="239"/>
                    </a:lnTo>
                    <a:lnTo>
                      <a:pt x="98" y="245"/>
                    </a:lnTo>
                    <a:lnTo>
                      <a:pt x="83" y="250"/>
                    </a:lnTo>
                    <a:lnTo>
                      <a:pt x="69" y="256"/>
                    </a:lnTo>
                    <a:lnTo>
                      <a:pt x="56" y="261"/>
                    </a:lnTo>
                    <a:lnTo>
                      <a:pt x="44" y="265"/>
                    </a:lnTo>
                    <a:lnTo>
                      <a:pt x="33" y="269"/>
                    </a:lnTo>
                    <a:lnTo>
                      <a:pt x="24" y="273"/>
                    </a:lnTo>
                    <a:lnTo>
                      <a:pt x="15" y="276"/>
                    </a:lnTo>
                    <a:lnTo>
                      <a:pt x="9" y="279"/>
                    </a:lnTo>
                    <a:lnTo>
                      <a:pt x="4" y="280"/>
                    </a:lnTo>
                    <a:lnTo>
                      <a:pt x="1" y="282"/>
                    </a:lnTo>
                    <a:lnTo>
                      <a:pt x="0" y="282"/>
                    </a:lnTo>
                    <a:lnTo>
                      <a:pt x="374" y="282"/>
                    </a:lnTo>
                    <a:lnTo>
                      <a:pt x="435" y="0"/>
                    </a:lnTo>
                    <a:lnTo>
                      <a:pt x="26" y="0"/>
                    </a:lnTo>
                    <a:lnTo>
                      <a:pt x="26" y="2"/>
                    </a:lnTo>
                  </a:path>
                </a:pathLst>
              </a:custGeom>
              <a:solidFill>
                <a:srgbClr val="00339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36" name="Freeform 11"/>
              <p:cNvSpPr>
                <a:spLocks/>
              </p:cNvSpPr>
              <p:nvPr/>
            </p:nvSpPr>
            <p:spPr bwMode="auto">
              <a:xfrm>
                <a:off x="719" y="484"/>
                <a:ext cx="92" cy="46"/>
              </a:xfrm>
              <a:custGeom>
                <a:avLst/>
                <a:gdLst>
                  <a:gd name="T0" fmla="*/ 32 w 93"/>
                  <a:gd name="T1" fmla="*/ 9 h 46"/>
                  <a:gd name="T2" fmla="*/ 25 w 93"/>
                  <a:gd name="T3" fmla="*/ 10 h 46"/>
                  <a:gd name="T4" fmla="*/ 18 w 93"/>
                  <a:gd name="T5" fmla="*/ 11 h 46"/>
                  <a:gd name="T6" fmla="*/ 11 w 93"/>
                  <a:gd name="T7" fmla="*/ 12 h 46"/>
                  <a:gd name="T8" fmla="*/ 4 w 93"/>
                  <a:gd name="T9" fmla="*/ 13 h 46"/>
                  <a:gd name="T10" fmla="*/ 1 w 93"/>
                  <a:gd name="T11" fmla="*/ 14 h 46"/>
                  <a:gd name="T12" fmla="*/ 0 w 93"/>
                  <a:gd name="T13" fmla="*/ 16 h 46"/>
                  <a:gd name="T14" fmla="*/ 1 w 93"/>
                  <a:gd name="T15" fmla="*/ 18 h 46"/>
                  <a:gd name="T16" fmla="*/ 3 w 93"/>
                  <a:gd name="T17" fmla="*/ 19 h 46"/>
                  <a:gd name="T18" fmla="*/ 7 w 93"/>
                  <a:gd name="T19" fmla="*/ 19 h 46"/>
                  <a:gd name="T20" fmla="*/ 14 w 93"/>
                  <a:gd name="T21" fmla="*/ 19 h 46"/>
                  <a:gd name="T22" fmla="*/ 23 w 93"/>
                  <a:gd name="T23" fmla="*/ 19 h 46"/>
                  <a:gd name="T24" fmla="*/ 33 w 93"/>
                  <a:gd name="T25" fmla="*/ 17 h 46"/>
                  <a:gd name="T26" fmla="*/ 43 w 93"/>
                  <a:gd name="T27" fmla="*/ 16 h 46"/>
                  <a:gd name="T28" fmla="*/ 53 w 93"/>
                  <a:gd name="T29" fmla="*/ 15 h 46"/>
                  <a:gd name="T30" fmla="*/ 62 w 93"/>
                  <a:gd name="T31" fmla="*/ 15 h 46"/>
                  <a:gd name="T32" fmla="*/ 70 w 93"/>
                  <a:gd name="T33" fmla="*/ 14 h 46"/>
                  <a:gd name="T34" fmla="*/ 76 w 93"/>
                  <a:gd name="T35" fmla="*/ 15 h 46"/>
                  <a:gd name="T36" fmla="*/ 81 w 93"/>
                  <a:gd name="T37" fmla="*/ 16 h 46"/>
                  <a:gd name="T38" fmla="*/ 82 w 93"/>
                  <a:gd name="T39" fmla="*/ 20 h 46"/>
                  <a:gd name="T40" fmla="*/ 80 w 93"/>
                  <a:gd name="T41" fmla="*/ 27 h 46"/>
                  <a:gd name="T42" fmla="*/ 77 w 93"/>
                  <a:gd name="T43" fmla="*/ 36 h 46"/>
                  <a:gd name="T44" fmla="*/ 75 w 93"/>
                  <a:gd name="T45" fmla="*/ 44 h 46"/>
                  <a:gd name="T46" fmla="*/ 77 w 93"/>
                  <a:gd name="T47" fmla="*/ 45 h 46"/>
                  <a:gd name="T48" fmla="*/ 80 w 93"/>
                  <a:gd name="T49" fmla="*/ 42 h 46"/>
                  <a:gd name="T50" fmla="*/ 84 w 93"/>
                  <a:gd name="T51" fmla="*/ 35 h 46"/>
                  <a:gd name="T52" fmla="*/ 88 w 93"/>
                  <a:gd name="T53" fmla="*/ 27 h 46"/>
                  <a:gd name="T54" fmla="*/ 91 w 93"/>
                  <a:gd name="T55" fmla="*/ 19 h 46"/>
                  <a:gd name="T56" fmla="*/ 92 w 93"/>
                  <a:gd name="T57" fmla="*/ 10 h 46"/>
                  <a:gd name="T58" fmla="*/ 89 w 93"/>
                  <a:gd name="T59" fmla="*/ 5 h 46"/>
                  <a:gd name="T60" fmla="*/ 82 w 93"/>
                  <a:gd name="T61" fmla="*/ 2 h 46"/>
                  <a:gd name="T62" fmla="*/ 73 w 93"/>
                  <a:gd name="T63" fmla="*/ 0 h 46"/>
                  <a:gd name="T64" fmla="*/ 44 w 93"/>
                  <a:gd name="T65" fmla="*/ 0 h 46"/>
                  <a:gd name="T66" fmla="*/ 41 w 93"/>
                  <a:gd name="T67" fmla="*/ 1 h 46"/>
                  <a:gd name="T68" fmla="*/ 39 w 93"/>
                  <a:gd name="T69" fmla="*/ 3 h 46"/>
                  <a:gd name="T70" fmla="*/ 37 w 93"/>
                  <a:gd name="T71" fmla="*/ 5 h 46"/>
                  <a:gd name="T72" fmla="*/ 34 w 93"/>
                  <a:gd name="T73" fmla="*/ 7 h 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3" h="46">
                    <a:moveTo>
                      <a:pt x="34" y="7"/>
                    </a:moveTo>
                    <a:lnTo>
                      <a:pt x="32" y="9"/>
                    </a:lnTo>
                    <a:lnTo>
                      <a:pt x="28" y="10"/>
                    </a:lnTo>
                    <a:lnTo>
                      <a:pt x="25" y="10"/>
                    </a:lnTo>
                    <a:lnTo>
                      <a:pt x="21" y="10"/>
                    </a:lnTo>
                    <a:lnTo>
                      <a:pt x="18" y="11"/>
                    </a:lnTo>
                    <a:lnTo>
                      <a:pt x="14" y="12"/>
                    </a:lnTo>
                    <a:lnTo>
                      <a:pt x="11" y="12"/>
                    </a:lnTo>
                    <a:lnTo>
                      <a:pt x="8" y="12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7"/>
                    </a:lnTo>
                    <a:lnTo>
                      <a:pt x="1" y="18"/>
                    </a:lnTo>
                    <a:lnTo>
                      <a:pt x="2" y="18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10" y="19"/>
                    </a:lnTo>
                    <a:lnTo>
                      <a:pt x="14" y="19"/>
                    </a:lnTo>
                    <a:lnTo>
                      <a:pt x="18" y="19"/>
                    </a:lnTo>
                    <a:lnTo>
                      <a:pt x="23" y="19"/>
                    </a:lnTo>
                    <a:lnTo>
                      <a:pt x="28" y="18"/>
                    </a:lnTo>
                    <a:lnTo>
                      <a:pt x="33" y="17"/>
                    </a:lnTo>
                    <a:lnTo>
                      <a:pt x="38" y="17"/>
                    </a:lnTo>
                    <a:lnTo>
                      <a:pt x="43" y="16"/>
                    </a:lnTo>
                    <a:lnTo>
                      <a:pt x="48" y="16"/>
                    </a:lnTo>
                    <a:lnTo>
                      <a:pt x="53" y="15"/>
                    </a:lnTo>
                    <a:lnTo>
                      <a:pt x="58" y="15"/>
                    </a:lnTo>
                    <a:lnTo>
                      <a:pt x="62" y="15"/>
                    </a:lnTo>
                    <a:lnTo>
                      <a:pt x="66" y="14"/>
                    </a:lnTo>
                    <a:lnTo>
                      <a:pt x="70" y="14"/>
                    </a:lnTo>
                    <a:lnTo>
                      <a:pt x="73" y="14"/>
                    </a:lnTo>
                    <a:lnTo>
                      <a:pt x="76" y="15"/>
                    </a:lnTo>
                    <a:lnTo>
                      <a:pt x="79" y="15"/>
                    </a:lnTo>
                    <a:lnTo>
                      <a:pt x="81" y="16"/>
                    </a:lnTo>
                    <a:lnTo>
                      <a:pt x="81" y="18"/>
                    </a:lnTo>
                    <a:lnTo>
                      <a:pt x="82" y="20"/>
                    </a:lnTo>
                    <a:lnTo>
                      <a:pt x="81" y="24"/>
                    </a:lnTo>
                    <a:lnTo>
                      <a:pt x="80" y="27"/>
                    </a:lnTo>
                    <a:lnTo>
                      <a:pt x="79" y="31"/>
                    </a:lnTo>
                    <a:lnTo>
                      <a:pt x="77" y="36"/>
                    </a:lnTo>
                    <a:lnTo>
                      <a:pt x="75" y="41"/>
                    </a:lnTo>
                    <a:lnTo>
                      <a:pt x="75" y="44"/>
                    </a:lnTo>
                    <a:lnTo>
                      <a:pt x="76" y="45"/>
                    </a:lnTo>
                    <a:lnTo>
                      <a:pt x="77" y="45"/>
                    </a:lnTo>
                    <a:lnTo>
                      <a:pt x="79" y="44"/>
                    </a:lnTo>
                    <a:lnTo>
                      <a:pt x="80" y="42"/>
                    </a:lnTo>
                    <a:lnTo>
                      <a:pt x="82" y="39"/>
                    </a:lnTo>
                    <a:lnTo>
                      <a:pt x="84" y="35"/>
                    </a:lnTo>
                    <a:lnTo>
                      <a:pt x="86" y="32"/>
                    </a:lnTo>
                    <a:lnTo>
                      <a:pt x="88" y="27"/>
                    </a:lnTo>
                    <a:lnTo>
                      <a:pt x="90" y="23"/>
                    </a:lnTo>
                    <a:lnTo>
                      <a:pt x="91" y="19"/>
                    </a:lnTo>
                    <a:lnTo>
                      <a:pt x="92" y="15"/>
                    </a:lnTo>
                    <a:lnTo>
                      <a:pt x="92" y="10"/>
                    </a:lnTo>
                    <a:lnTo>
                      <a:pt x="91" y="7"/>
                    </a:lnTo>
                    <a:lnTo>
                      <a:pt x="89" y="5"/>
                    </a:lnTo>
                    <a:lnTo>
                      <a:pt x="86" y="3"/>
                    </a:lnTo>
                    <a:lnTo>
                      <a:pt x="82" y="2"/>
                    </a:lnTo>
                    <a:lnTo>
                      <a:pt x="78" y="1"/>
                    </a:lnTo>
                    <a:lnTo>
                      <a:pt x="73" y="0"/>
                    </a:lnTo>
                    <a:lnTo>
                      <a:pt x="67" y="0"/>
                    </a:lnTo>
                    <a:lnTo>
                      <a:pt x="44" y="0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39" y="3"/>
                    </a:lnTo>
                    <a:lnTo>
                      <a:pt x="39" y="4"/>
                    </a:lnTo>
                    <a:lnTo>
                      <a:pt x="37" y="5"/>
                    </a:lnTo>
                    <a:lnTo>
                      <a:pt x="36" y="6"/>
                    </a:lnTo>
                    <a:lnTo>
                      <a:pt x="34" y="7"/>
                    </a:lnTo>
                  </a:path>
                </a:pathLst>
              </a:custGeom>
              <a:solidFill>
                <a:srgbClr val="00339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37" name="Freeform 12"/>
              <p:cNvSpPr>
                <a:spLocks/>
              </p:cNvSpPr>
              <p:nvPr/>
            </p:nvSpPr>
            <p:spPr bwMode="auto">
              <a:xfrm>
                <a:off x="412" y="463"/>
                <a:ext cx="373" cy="216"/>
              </a:xfrm>
              <a:custGeom>
                <a:avLst/>
                <a:gdLst>
                  <a:gd name="T0" fmla="*/ 0 w 373"/>
                  <a:gd name="T1" fmla="*/ 216 h 217"/>
                  <a:gd name="T2" fmla="*/ 6 w 373"/>
                  <a:gd name="T3" fmla="*/ 213 h 217"/>
                  <a:gd name="T4" fmla="*/ 23 w 373"/>
                  <a:gd name="T5" fmla="*/ 205 h 217"/>
                  <a:gd name="T6" fmla="*/ 46 w 373"/>
                  <a:gd name="T7" fmla="*/ 194 h 217"/>
                  <a:gd name="T8" fmla="*/ 74 w 373"/>
                  <a:gd name="T9" fmla="*/ 180 h 217"/>
                  <a:gd name="T10" fmla="*/ 102 w 373"/>
                  <a:gd name="T11" fmla="*/ 167 h 217"/>
                  <a:gd name="T12" fmla="*/ 128 w 373"/>
                  <a:gd name="T13" fmla="*/ 154 h 217"/>
                  <a:gd name="T14" fmla="*/ 149 w 373"/>
                  <a:gd name="T15" fmla="*/ 144 h 217"/>
                  <a:gd name="T16" fmla="*/ 161 w 373"/>
                  <a:gd name="T17" fmla="*/ 138 h 217"/>
                  <a:gd name="T18" fmla="*/ 175 w 373"/>
                  <a:gd name="T19" fmla="*/ 131 h 217"/>
                  <a:gd name="T20" fmla="*/ 190 w 373"/>
                  <a:gd name="T21" fmla="*/ 124 h 217"/>
                  <a:gd name="T22" fmla="*/ 206 w 373"/>
                  <a:gd name="T23" fmla="*/ 116 h 217"/>
                  <a:gd name="T24" fmla="*/ 223 w 373"/>
                  <a:gd name="T25" fmla="*/ 109 h 217"/>
                  <a:gd name="T26" fmla="*/ 240 w 373"/>
                  <a:gd name="T27" fmla="*/ 101 h 217"/>
                  <a:gd name="T28" fmla="*/ 257 w 373"/>
                  <a:gd name="T29" fmla="*/ 94 h 217"/>
                  <a:gd name="T30" fmla="*/ 275 w 373"/>
                  <a:gd name="T31" fmla="*/ 87 h 217"/>
                  <a:gd name="T32" fmla="*/ 292 w 373"/>
                  <a:gd name="T33" fmla="*/ 81 h 217"/>
                  <a:gd name="T34" fmla="*/ 297 w 373"/>
                  <a:gd name="T35" fmla="*/ 79 h 217"/>
                  <a:gd name="T36" fmla="*/ 304 w 373"/>
                  <a:gd name="T37" fmla="*/ 77 h 217"/>
                  <a:gd name="T38" fmla="*/ 312 w 373"/>
                  <a:gd name="T39" fmla="*/ 75 h 217"/>
                  <a:gd name="T40" fmla="*/ 321 w 373"/>
                  <a:gd name="T41" fmla="*/ 72 h 217"/>
                  <a:gd name="T42" fmla="*/ 331 w 373"/>
                  <a:gd name="T43" fmla="*/ 69 h 217"/>
                  <a:gd name="T44" fmla="*/ 341 w 373"/>
                  <a:gd name="T45" fmla="*/ 67 h 217"/>
                  <a:gd name="T46" fmla="*/ 351 w 373"/>
                  <a:gd name="T47" fmla="*/ 64 h 217"/>
                  <a:gd name="T48" fmla="*/ 360 w 373"/>
                  <a:gd name="T49" fmla="*/ 63 h 217"/>
                  <a:gd name="T50" fmla="*/ 365 w 373"/>
                  <a:gd name="T51" fmla="*/ 62 h 217"/>
                  <a:gd name="T52" fmla="*/ 369 w 373"/>
                  <a:gd name="T53" fmla="*/ 61 h 217"/>
                  <a:gd name="T54" fmla="*/ 371 w 373"/>
                  <a:gd name="T55" fmla="*/ 59 h 217"/>
                  <a:gd name="T56" fmla="*/ 372 w 373"/>
                  <a:gd name="T57" fmla="*/ 58 h 217"/>
                  <a:gd name="T58" fmla="*/ 370 w 373"/>
                  <a:gd name="T59" fmla="*/ 56 h 217"/>
                  <a:gd name="T60" fmla="*/ 365 w 373"/>
                  <a:gd name="T61" fmla="*/ 55 h 217"/>
                  <a:gd name="T62" fmla="*/ 358 w 373"/>
                  <a:gd name="T63" fmla="*/ 54 h 217"/>
                  <a:gd name="T64" fmla="*/ 349 w 373"/>
                  <a:gd name="T65" fmla="*/ 54 h 217"/>
                  <a:gd name="T66" fmla="*/ 330 w 373"/>
                  <a:gd name="T67" fmla="*/ 56 h 217"/>
                  <a:gd name="T68" fmla="*/ 310 w 373"/>
                  <a:gd name="T69" fmla="*/ 61 h 217"/>
                  <a:gd name="T70" fmla="*/ 288 w 373"/>
                  <a:gd name="T71" fmla="*/ 67 h 217"/>
                  <a:gd name="T72" fmla="*/ 266 w 373"/>
                  <a:gd name="T73" fmla="*/ 74 h 217"/>
                  <a:gd name="T74" fmla="*/ 244 w 373"/>
                  <a:gd name="T75" fmla="*/ 82 h 217"/>
                  <a:gd name="T76" fmla="*/ 224 w 373"/>
                  <a:gd name="T77" fmla="*/ 90 h 217"/>
                  <a:gd name="T78" fmla="*/ 208 w 373"/>
                  <a:gd name="T79" fmla="*/ 96 h 217"/>
                  <a:gd name="T80" fmla="*/ 197 w 373"/>
                  <a:gd name="T81" fmla="*/ 102 h 217"/>
                  <a:gd name="T82" fmla="*/ 344 w 373"/>
                  <a:gd name="T83" fmla="*/ 19 h 217"/>
                  <a:gd name="T84" fmla="*/ 342 w 373"/>
                  <a:gd name="T85" fmla="*/ 12 h 217"/>
                  <a:gd name="T86" fmla="*/ 331 w 373"/>
                  <a:gd name="T87" fmla="*/ 7 h 217"/>
                  <a:gd name="T88" fmla="*/ 314 w 373"/>
                  <a:gd name="T89" fmla="*/ 3 h 217"/>
                  <a:gd name="T90" fmla="*/ 295 w 373"/>
                  <a:gd name="T91" fmla="*/ 2 h 217"/>
                  <a:gd name="T92" fmla="*/ 275 w 373"/>
                  <a:gd name="T93" fmla="*/ 0 h 217"/>
                  <a:gd name="T94" fmla="*/ 256 w 373"/>
                  <a:gd name="T95" fmla="*/ 0 h 217"/>
                  <a:gd name="T96" fmla="*/ 243 w 373"/>
                  <a:gd name="T97" fmla="*/ 0 h 217"/>
                  <a:gd name="T98" fmla="*/ 237 w 373"/>
                  <a:gd name="T99" fmla="*/ 0 h 21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73" h="217">
                    <a:moveTo>
                      <a:pt x="47" y="0"/>
                    </a:moveTo>
                    <a:lnTo>
                      <a:pt x="0" y="216"/>
                    </a:lnTo>
                    <a:lnTo>
                      <a:pt x="2" y="215"/>
                    </a:lnTo>
                    <a:lnTo>
                      <a:pt x="6" y="213"/>
                    </a:lnTo>
                    <a:lnTo>
                      <a:pt x="14" y="209"/>
                    </a:lnTo>
                    <a:lnTo>
                      <a:pt x="23" y="205"/>
                    </a:lnTo>
                    <a:lnTo>
                      <a:pt x="34" y="200"/>
                    </a:lnTo>
                    <a:lnTo>
                      <a:pt x="46" y="194"/>
                    </a:lnTo>
                    <a:lnTo>
                      <a:pt x="60" y="187"/>
                    </a:lnTo>
                    <a:lnTo>
                      <a:pt x="74" y="180"/>
                    </a:lnTo>
                    <a:lnTo>
                      <a:pt x="88" y="173"/>
                    </a:lnTo>
                    <a:lnTo>
                      <a:pt x="102" y="167"/>
                    </a:lnTo>
                    <a:lnTo>
                      <a:pt x="116" y="160"/>
                    </a:lnTo>
                    <a:lnTo>
                      <a:pt x="128" y="154"/>
                    </a:lnTo>
                    <a:lnTo>
                      <a:pt x="140" y="148"/>
                    </a:lnTo>
                    <a:lnTo>
                      <a:pt x="149" y="144"/>
                    </a:lnTo>
                    <a:lnTo>
                      <a:pt x="156" y="140"/>
                    </a:lnTo>
                    <a:lnTo>
                      <a:pt x="161" y="138"/>
                    </a:lnTo>
                    <a:lnTo>
                      <a:pt x="168" y="135"/>
                    </a:lnTo>
                    <a:lnTo>
                      <a:pt x="175" y="131"/>
                    </a:lnTo>
                    <a:lnTo>
                      <a:pt x="182" y="127"/>
                    </a:lnTo>
                    <a:lnTo>
                      <a:pt x="190" y="124"/>
                    </a:lnTo>
                    <a:lnTo>
                      <a:pt x="198" y="120"/>
                    </a:lnTo>
                    <a:lnTo>
                      <a:pt x="206" y="116"/>
                    </a:lnTo>
                    <a:lnTo>
                      <a:pt x="214" y="112"/>
                    </a:lnTo>
                    <a:lnTo>
                      <a:pt x="223" y="109"/>
                    </a:lnTo>
                    <a:lnTo>
                      <a:pt x="231" y="105"/>
                    </a:lnTo>
                    <a:lnTo>
                      <a:pt x="240" y="101"/>
                    </a:lnTo>
                    <a:lnTo>
                      <a:pt x="248" y="97"/>
                    </a:lnTo>
                    <a:lnTo>
                      <a:pt x="257" y="94"/>
                    </a:lnTo>
                    <a:lnTo>
                      <a:pt x="266" y="90"/>
                    </a:lnTo>
                    <a:lnTo>
                      <a:pt x="275" y="87"/>
                    </a:lnTo>
                    <a:lnTo>
                      <a:pt x="284" y="84"/>
                    </a:lnTo>
                    <a:lnTo>
                      <a:pt x="292" y="81"/>
                    </a:lnTo>
                    <a:lnTo>
                      <a:pt x="294" y="80"/>
                    </a:lnTo>
                    <a:lnTo>
                      <a:pt x="297" y="79"/>
                    </a:lnTo>
                    <a:lnTo>
                      <a:pt x="300" y="79"/>
                    </a:lnTo>
                    <a:lnTo>
                      <a:pt x="304" y="77"/>
                    </a:lnTo>
                    <a:lnTo>
                      <a:pt x="308" y="76"/>
                    </a:lnTo>
                    <a:lnTo>
                      <a:pt x="312" y="75"/>
                    </a:lnTo>
                    <a:lnTo>
                      <a:pt x="316" y="74"/>
                    </a:lnTo>
                    <a:lnTo>
                      <a:pt x="321" y="72"/>
                    </a:lnTo>
                    <a:lnTo>
                      <a:pt x="326" y="71"/>
                    </a:lnTo>
                    <a:lnTo>
                      <a:pt x="331" y="69"/>
                    </a:lnTo>
                    <a:lnTo>
                      <a:pt x="336" y="68"/>
                    </a:lnTo>
                    <a:lnTo>
                      <a:pt x="341" y="67"/>
                    </a:lnTo>
                    <a:lnTo>
                      <a:pt x="346" y="66"/>
                    </a:lnTo>
                    <a:lnTo>
                      <a:pt x="351" y="64"/>
                    </a:lnTo>
                    <a:lnTo>
                      <a:pt x="356" y="64"/>
                    </a:lnTo>
                    <a:lnTo>
                      <a:pt x="360" y="63"/>
                    </a:lnTo>
                    <a:lnTo>
                      <a:pt x="363" y="62"/>
                    </a:lnTo>
                    <a:lnTo>
                      <a:pt x="365" y="62"/>
                    </a:lnTo>
                    <a:lnTo>
                      <a:pt x="368" y="61"/>
                    </a:lnTo>
                    <a:lnTo>
                      <a:pt x="369" y="61"/>
                    </a:lnTo>
                    <a:lnTo>
                      <a:pt x="371" y="60"/>
                    </a:lnTo>
                    <a:lnTo>
                      <a:pt x="371" y="59"/>
                    </a:lnTo>
                    <a:lnTo>
                      <a:pt x="372" y="59"/>
                    </a:lnTo>
                    <a:lnTo>
                      <a:pt x="372" y="58"/>
                    </a:lnTo>
                    <a:lnTo>
                      <a:pt x="371" y="57"/>
                    </a:lnTo>
                    <a:lnTo>
                      <a:pt x="370" y="56"/>
                    </a:lnTo>
                    <a:lnTo>
                      <a:pt x="368" y="55"/>
                    </a:lnTo>
                    <a:lnTo>
                      <a:pt x="365" y="55"/>
                    </a:lnTo>
                    <a:lnTo>
                      <a:pt x="362" y="54"/>
                    </a:lnTo>
                    <a:lnTo>
                      <a:pt x="358" y="54"/>
                    </a:lnTo>
                    <a:lnTo>
                      <a:pt x="354" y="54"/>
                    </a:lnTo>
                    <a:lnTo>
                      <a:pt x="349" y="54"/>
                    </a:lnTo>
                    <a:lnTo>
                      <a:pt x="340" y="55"/>
                    </a:lnTo>
                    <a:lnTo>
                      <a:pt x="330" y="56"/>
                    </a:lnTo>
                    <a:lnTo>
                      <a:pt x="321" y="58"/>
                    </a:lnTo>
                    <a:lnTo>
                      <a:pt x="310" y="61"/>
                    </a:lnTo>
                    <a:lnTo>
                      <a:pt x="299" y="64"/>
                    </a:lnTo>
                    <a:lnTo>
                      <a:pt x="288" y="67"/>
                    </a:lnTo>
                    <a:lnTo>
                      <a:pt x="276" y="70"/>
                    </a:lnTo>
                    <a:lnTo>
                      <a:pt x="266" y="74"/>
                    </a:lnTo>
                    <a:lnTo>
                      <a:pt x="254" y="78"/>
                    </a:lnTo>
                    <a:lnTo>
                      <a:pt x="244" y="82"/>
                    </a:lnTo>
                    <a:lnTo>
                      <a:pt x="234" y="86"/>
                    </a:lnTo>
                    <a:lnTo>
                      <a:pt x="224" y="90"/>
                    </a:lnTo>
                    <a:lnTo>
                      <a:pt x="216" y="93"/>
                    </a:lnTo>
                    <a:lnTo>
                      <a:pt x="208" y="96"/>
                    </a:lnTo>
                    <a:lnTo>
                      <a:pt x="202" y="99"/>
                    </a:lnTo>
                    <a:lnTo>
                      <a:pt x="197" y="102"/>
                    </a:lnTo>
                    <a:lnTo>
                      <a:pt x="169" y="19"/>
                    </a:lnTo>
                    <a:lnTo>
                      <a:pt x="344" y="19"/>
                    </a:lnTo>
                    <a:lnTo>
                      <a:pt x="344" y="15"/>
                    </a:lnTo>
                    <a:lnTo>
                      <a:pt x="342" y="12"/>
                    </a:lnTo>
                    <a:lnTo>
                      <a:pt x="337" y="9"/>
                    </a:lnTo>
                    <a:lnTo>
                      <a:pt x="331" y="7"/>
                    </a:lnTo>
                    <a:lnTo>
                      <a:pt x="323" y="5"/>
                    </a:lnTo>
                    <a:lnTo>
                      <a:pt x="314" y="3"/>
                    </a:lnTo>
                    <a:lnTo>
                      <a:pt x="305" y="3"/>
                    </a:lnTo>
                    <a:lnTo>
                      <a:pt x="295" y="2"/>
                    </a:lnTo>
                    <a:lnTo>
                      <a:pt x="285" y="1"/>
                    </a:lnTo>
                    <a:lnTo>
                      <a:pt x="275" y="0"/>
                    </a:lnTo>
                    <a:lnTo>
                      <a:pt x="265" y="0"/>
                    </a:lnTo>
                    <a:lnTo>
                      <a:pt x="256" y="0"/>
                    </a:lnTo>
                    <a:lnTo>
                      <a:pt x="249" y="0"/>
                    </a:lnTo>
                    <a:lnTo>
                      <a:pt x="243" y="0"/>
                    </a:lnTo>
                    <a:lnTo>
                      <a:pt x="239" y="0"/>
                    </a:lnTo>
                    <a:lnTo>
                      <a:pt x="237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00339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38" name="Freeform 13"/>
              <p:cNvSpPr>
                <a:spLocks/>
              </p:cNvSpPr>
              <p:nvPr/>
            </p:nvSpPr>
            <p:spPr bwMode="auto">
              <a:xfrm>
                <a:off x="944" y="398"/>
                <a:ext cx="113" cy="108"/>
              </a:xfrm>
              <a:custGeom>
                <a:avLst/>
                <a:gdLst>
                  <a:gd name="T0" fmla="*/ 31 w 113"/>
                  <a:gd name="T1" fmla="*/ 106 h 107"/>
                  <a:gd name="T2" fmla="*/ 15 w 113"/>
                  <a:gd name="T3" fmla="*/ 102 h 107"/>
                  <a:gd name="T4" fmla="*/ 4 w 113"/>
                  <a:gd name="T5" fmla="*/ 93 h 107"/>
                  <a:gd name="T6" fmla="*/ 0 w 113"/>
                  <a:gd name="T7" fmla="*/ 79 h 107"/>
                  <a:gd name="T8" fmla="*/ 3 w 113"/>
                  <a:gd name="T9" fmla="*/ 63 h 107"/>
                  <a:gd name="T10" fmla="*/ 6 w 113"/>
                  <a:gd name="T11" fmla="*/ 48 h 107"/>
                  <a:gd name="T12" fmla="*/ 9 w 113"/>
                  <a:gd name="T13" fmla="*/ 35 h 107"/>
                  <a:gd name="T14" fmla="*/ 11 w 113"/>
                  <a:gd name="T15" fmla="*/ 24 h 107"/>
                  <a:gd name="T16" fmla="*/ 13 w 113"/>
                  <a:gd name="T17" fmla="*/ 15 h 107"/>
                  <a:gd name="T18" fmla="*/ 15 w 113"/>
                  <a:gd name="T19" fmla="*/ 8 h 107"/>
                  <a:gd name="T20" fmla="*/ 16 w 113"/>
                  <a:gd name="T21" fmla="*/ 3 h 107"/>
                  <a:gd name="T22" fmla="*/ 17 w 113"/>
                  <a:gd name="T23" fmla="*/ 0 h 107"/>
                  <a:gd name="T24" fmla="*/ 40 w 113"/>
                  <a:gd name="T25" fmla="*/ 0 h 107"/>
                  <a:gd name="T26" fmla="*/ 40 w 113"/>
                  <a:gd name="T27" fmla="*/ 3 h 107"/>
                  <a:gd name="T28" fmla="*/ 38 w 113"/>
                  <a:gd name="T29" fmla="*/ 10 h 107"/>
                  <a:gd name="T30" fmla="*/ 36 w 113"/>
                  <a:gd name="T31" fmla="*/ 20 h 107"/>
                  <a:gd name="T32" fmla="*/ 33 w 113"/>
                  <a:gd name="T33" fmla="*/ 33 h 107"/>
                  <a:gd name="T34" fmla="*/ 30 w 113"/>
                  <a:gd name="T35" fmla="*/ 44 h 107"/>
                  <a:gd name="T36" fmla="*/ 28 w 113"/>
                  <a:gd name="T37" fmla="*/ 54 h 107"/>
                  <a:gd name="T38" fmla="*/ 27 w 113"/>
                  <a:gd name="T39" fmla="*/ 62 h 107"/>
                  <a:gd name="T40" fmla="*/ 26 w 113"/>
                  <a:gd name="T41" fmla="*/ 64 h 107"/>
                  <a:gd name="T42" fmla="*/ 25 w 113"/>
                  <a:gd name="T43" fmla="*/ 74 h 107"/>
                  <a:gd name="T44" fmla="*/ 27 w 113"/>
                  <a:gd name="T45" fmla="*/ 83 h 107"/>
                  <a:gd name="T46" fmla="*/ 34 w 113"/>
                  <a:gd name="T47" fmla="*/ 88 h 107"/>
                  <a:gd name="T48" fmla="*/ 44 w 113"/>
                  <a:gd name="T49" fmla="*/ 89 h 107"/>
                  <a:gd name="T50" fmla="*/ 56 w 113"/>
                  <a:gd name="T51" fmla="*/ 88 h 107"/>
                  <a:gd name="T52" fmla="*/ 65 w 113"/>
                  <a:gd name="T53" fmla="*/ 83 h 107"/>
                  <a:gd name="T54" fmla="*/ 71 w 113"/>
                  <a:gd name="T55" fmla="*/ 74 h 107"/>
                  <a:gd name="T56" fmla="*/ 74 w 113"/>
                  <a:gd name="T57" fmla="*/ 64 h 107"/>
                  <a:gd name="T58" fmla="*/ 76 w 113"/>
                  <a:gd name="T59" fmla="*/ 58 h 107"/>
                  <a:gd name="T60" fmla="*/ 78 w 113"/>
                  <a:gd name="T61" fmla="*/ 50 h 107"/>
                  <a:gd name="T62" fmla="*/ 80 w 113"/>
                  <a:gd name="T63" fmla="*/ 39 h 107"/>
                  <a:gd name="T64" fmla="*/ 82 w 113"/>
                  <a:gd name="T65" fmla="*/ 28 h 107"/>
                  <a:gd name="T66" fmla="*/ 84 w 113"/>
                  <a:gd name="T67" fmla="*/ 18 h 107"/>
                  <a:gd name="T68" fmla="*/ 87 w 113"/>
                  <a:gd name="T69" fmla="*/ 9 h 107"/>
                  <a:gd name="T70" fmla="*/ 88 w 113"/>
                  <a:gd name="T71" fmla="*/ 2 h 107"/>
                  <a:gd name="T72" fmla="*/ 89 w 113"/>
                  <a:gd name="T73" fmla="*/ 0 h 107"/>
                  <a:gd name="T74" fmla="*/ 109 w 113"/>
                  <a:gd name="T75" fmla="*/ 12 h 107"/>
                  <a:gd name="T76" fmla="*/ 106 w 113"/>
                  <a:gd name="T77" fmla="*/ 27 h 107"/>
                  <a:gd name="T78" fmla="*/ 105 w 113"/>
                  <a:gd name="T79" fmla="*/ 33 h 107"/>
                  <a:gd name="T80" fmla="*/ 104 w 113"/>
                  <a:gd name="T81" fmla="*/ 35 h 107"/>
                  <a:gd name="T82" fmla="*/ 104 w 113"/>
                  <a:gd name="T83" fmla="*/ 37 h 107"/>
                  <a:gd name="T84" fmla="*/ 102 w 113"/>
                  <a:gd name="T85" fmla="*/ 44 h 107"/>
                  <a:gd name="T86" fmla="*/ 99 w 113"/>
                  <a:gd name="T87" fmla="*/ 59 h 107"/>
                  <a:gd name="T88" fmla="*/ 95 w 113"/>
                  <a:gd name="T89" fmla="*/ 75 h 107"/>
                  <a:gd name="T90" fmla="*/ 92 w 113"/>
                  <a:gd name="T91" fmla="*/ 83 h 107"/>
                  <a:gd name="T92" fmla="*/ 87 w 113"/>
                  <a:gd name="T93" fmla="*/ 90 h 107"/>
                  <a:gd name="T94" fmla="*/ 81 w 113"/>
                  <a:gd name="T95" fmla="*/ 95 h 107"/>
                  <a:gd name="T96" fmla="*/ 74 w 113"/>
                  <a:gd name="T97" fmla="*/ 99 h 107"/>
                  <a:gd name="T98" fmla="*/ 65 w 113"/>
                  <a:gd name="T99" fmla="*/ 103 h 107"/>
                  <a:gd name="T100" fmla="*/ 56 w 113"/>
                  <a:gd name="T101" fmla="*/ 105 h 107"/>
                  <a:gd name="T102" fmla="*/ 46 w 113"/>
                  <a:gd name="T103" fmla="*/ 106 h 10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" h="107">
                    <a:moveTo>
                      <a:pt x="41" y="106"/>
                    </a:moveTo>
                    <a:lnTo>
                      <a:pt x="31" y="106"/>
                    </a:lnTo>
                    <a:lnTo>
                      <a:pt x="22" y="104"/>
                    </a:lnTo>
                    <a:lnTo>
                      <a:pt x="15" y="102"/>
                    </a:lnTo>
                    <a:lnTo>
                      <a:pt x="8" y="98"/>
                    </a:lnTo>
                    <a:lnTo>
                      <a:pt x="4" y="93"/>
                    </a:lnTo>
                    <a:lnTo>
                      <a:pt x="1" y="87"/>
                    </a:lnTo>
                    <a:lnTo>
                      <a:pt x="0" y="79"/>
                    </a:lnTo>
                    <a:lnTo>
                      <a:pt x="1" y="70"/>
                    </a:lnTo>
                    <a:lnTo>
                      <a:pt x="3" y="63"/>
                    </a:lnTo>
                    <a:lnTo>
                      <a:pt x="5" y="55"/>
                    </a:lnTo>
                    <a:lnTo>
                      <a:pt x="6" y="48"/>
                    </a:lnTo>
                    <a:lnTo>
                      <a:pt x="7" y="42"/>
                    </a:lnTo>
                    <a:lnTo>
                      <a:pt x="9" y="35"/>
                    </a:lnTo>
                    <a:lnTo>
                      <a:pt x="10" y="30"/>
                    </a:lnTo>
                    <a:lnTo>
                      <a:pt x="11" y="24"/>
                    </a:lnTo>
                    <a:lnTo>
                      <a:pt x="12" y="19"/>
                    </a:lnTo>
                    <a:lnTo>
                      <a:pt x="13" y="15"/>
                    </a:lnTo>
                    <a:lnTo>
                      <a:pt x="14" y="11"/>
                    </a:lnTo>
                    <a:lnTo>
                      <a:pt x="15" y="8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3"/>
                    </a:lnTo>
                    <a:lnTo>
                      <a:pt x="39" y="6"/>
                    </a:lnTo>
                    <a:lnTo>
                      <a:pt x="38" y="10"/>
                    </a:lnTo>
                    <a:lnTo>
                      <a:pt x="37" y="15"/>
                    </a:lnTo>
                    <a:lnTo>
                      <a:pt x="36" y="20"/>
                    </a:lnTo>
                    <a:lnTo>
                      <a:pt x="35" y="27"/>
                    </a:lnTo>
                    <a:lnTo>
                      <a:pt x="33" y="33"/>
                    </a:lnTo>
                    <a:lnTo>
                      <a:pt x="32" y="38"/>
                    </a:lnTo>
                    <a:lnTo>
                      <a:pt x="30" y="44"/>
                    </a:lnTo>
                    <a:lnTo>
                      <a:pt x="29" y="50"/>
                    </a:lnTo>
                    <a:lnTo>
                      <a:pt x="28" y="54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6" y="63"/>
                    </a:lnTo>
                    <a:lnTo>
                      <a:pt x="26" y="64"/>
                    </a:lnTo>
                    <a:lnTo>
                      <a:pt x="25" y="69"/>
                    </a:lnTo>
                    <a:lnTo>
                      <a:pt x="25" y="74"/>
                    </a:lnTo>
                    <a:lnTo>
                      <a:pt x="26" y="79"/>
                    </a:lnTo>
                    <a:lnTo>
                      <a:pt x="27" y="83"/>
                    </a:lnTo>
                    <a:lnTo>
                      <a:pt x="30" y="86"/>
                    </a:lnTo>
                    <a:lnTo>
                      <a:pt x="34" y="88"/>
                    </a:lnTo>
                    <a:lnTo>
                      <a:pt x="38" y="89"/>
                    </a:lnTo>
                    <a:lnTo>
                      <a:pt x="44" y="89"/>
                    </a:lnTo>
                    <a:lnTo>
                      <a:pt x="51" y="89"/>
                    </a:lnTo>
                    <a:lnTo>
                      <a:pt x="56" y="88"/>
                    </a:lnTo>
                    <a:lnTo>
                      <a:pt x="61" y="86"/>
                    </a:lnTo>
                    <a:lnTo>
                      <a:pt x="65" y="83"/>
                    </a:lnTo>
                    <a:lnTo>
                      <a:pt x="68" y="79"/>
                    </a:lnTo>
                    <a:lnTo>
                      <a:pt x="71" y="74"/>
                    </a:lnTo>
                    <a:lnTo>
                      <a:pt x="73" y="69"/>
                    </a:lnTo>
                    <a:lnTo>
                      <a:pt x="74" y="64"/>
                    </a:lnTo>
                    <a:lnTo>
                      <a:pt x="75" y="62"/>
                    </a:lnTo>
                    <a:lnTo>
                      <a:pt x="76" y="58"/>
                    </a:lnTo>
                    <a:lnTo>
                      <a:pt x="76" y="54"/>
                    </a:lnTo>
                    <a:lnTo>
                      <a:pt x="78" y="50"/>
                    </a:lnTo>
                    <a:lnTo>
                      <a:pt x="78" y="45"/>
                    </a:lnTo>
                    <a:lnTo>
                      <a:pt x="80" y="39"/>
                    </a:lnTo>
                    <a:lnTo>
                      <a:pt x="81" y="34"/>
                    </a:lnTo>
                    <a:lnTo>
                      <a:pt x="82" y="28"/>
                    </a:lnTo>
                    <a:lnTo>
                      <a:pt x="83" y="23"/>
                    </a:lnTo>
                    <a:lnTo>
                      <a:pt x="84" y="18"/>
                    </a:lnTo>
                    <a:lnTo>
                      <a:pt x="86" y="13"/>
                    </a:lnTo>
                    <a:lnTo>
                      <a:pt x="87" y="9"/>
                    </a:lnTo>
                    <a:lnTo>
                      <a:pt x="87" y="5"/>
                    </a:lnTo>
                    <a:lnTo>
                      <a:pt x="88" y="2"/>
                    </a:lnTo>
                    <a:lnTo>
                      <a:pt x="89" y="0"/>
                    </a:lnTo>
                    <a:lnTo>
                      <a:pt x="112" y="0"/>
                    </a:lnTo>
                    <a:lnTo>
                      <a:pt x="109" y="12"/>
                    </a:lnTo>
                    <a:lnTo>
                      <a:pt x="107" y="20"/>
                    </a:lnTo>
                    <a:lnTo>
                      <a:pt x="106" y="27"/>
                    </a:lnTo>
                    <a:lnTo>
                      <a:pt x="105" y="31"/>
                    </a:lnTo>
                    <a:lnTo>
                      <a:pt x="105" y="33"/>
                    </a:lnTo>
                    <a:lnTo>
                      <a:pt x="104" y="35"/>
                    </a:lnTo>
                    <a:lnTo>
                      <a:pt x="104" y="36"/>
                    </a:lnTo>
                    <a:lnTo>
                      <a:pt x="104" y="37"/>
                    </a:lnTo>
                    <a:lnTo>
                      <a:pt x="103" y="40"/>
                    </a:lnTo>
                    <a:lnTo>
                      <a:pt x="102" y="44"/>
                    </a:lnTo>
                    <a:lnTo>
                      <a:pt x="101" y="50"/>
                    </a:lnTo>
                    <a:lnTo>
                      <a:pt x="99" y="59"/>
                    </a:lnTo>
                    <a:lnTo>
                      <a:pt x="97" y="70"/>
                    </a:lnTo>
                    <a:lnTo>
                      <a:pt x="95" y="75"/>
                    </a:lnTo>
                    <a:lnTo>
                      <a:pt x="94" y="79"/>
                    </a:lnTo>
                    <a:lnTo>
                      <a:pt x="92" y="83"/>
                    </a:lnTo>
                    <a:lnTo>
                      <a:pt x="90" y="87"/>
                    </a:lnTo>
                    <a:lnTo>
                      <a:pt x="87" y="90"/>
                    </a:lnTo>
                    <a:lnTo>
                      <a:pt x="84" y="93"/>
                    </a:lnTo>
                    <a:lnTo>
                      <a:pt x="81" y="95"/>
                    </a:lnTo>
                    <a:lnTo>
                      <a:pt x="77" y="98"/>
                    </a:lnTo>
                    <a:lnTo>
                      <a:pt x="74" y="99"/>
                    </a:lnTo>
                    <a:lnTo>
                      <a:pt x="70" y="102"/>
                    </a:lnTo>
                    <a:lnTo>
                      <a:pt x="65" y="103"/>
                    </a:lnTo>
                    <a:lnTo>
                      <a:pt x="61" y="104"/>
                    </a:lnTo>
                    <a:lnTo>
                      <a:pt x="56" y="105"/>
                    </a:lnTo>
                    <a:lnTo>
                      <a:pt x="52" y="106"/>
                    </a:lnTo>
                    <a:lnTo>
                      <a:pt x="46" y="106"/>
                    </a:lnTo>
                    <a:lnTo>
                      <a:pt x="41" y="106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39" name="Freeform 14"/>
              <p:cNvSpPr>
                <a:spLocks/>
              </p:cNvSpPr>
              <p:nvPr/>
            </p:nvSpPr>
            <p:spPr bwMode="auto">
              <a:xfrm>
                <a:off x="1058" y="398"/>
                <a:ext cx="119" cy="108"/>
              </a:xfrm>
              <a:custGeom>
                <a:avLst/>
                <a:gdLst>
                  <a:gd name="T0" fmla="*/ 94 w 118"/>
                  <a:gd name="T1" fmla="*/ 105 h 106"/>
                  <a:gd name="T2" fmla="*/ 65 w 118"/>
                  <a:gd name="T3" fmla="*/ 105 h 106"/>
                  <a:gd name="T4" fmla="*/ 38 w 118"/>
                  <a:gd name="T5" fmla="*/ 27 h 106"/>
                  <a:gd name="T6" fmla="*/ 38 w 118"/>
                  <a:gd name="T7" fmla="*/ 27 h 106"/>
                  <a:gd name="T8" fmla="*/ 21 w 118"/>
                  <a:gd name="T9" fmla="*/ 105 h 106"/>
                  <a:gd name="T10" fmla="*/ 0 w 118"/>
                  <a:gd name="T11" fmla="*/ 105 h 106"/>
                  <a:gd name="T12" fmla="*/ 23 w 118"/>
                  <a:gd name="T13" fmla="*/ 0 h 106"/>
                  <a:gd name="T14" fmla="*/ 53 w 118"/>
                  <a:gd name="T15" fmla="*/ 0 h 106"/>
                  <a:gd name="T16" fmla="*/ 79 w 118"/>
                  <a:gd name="T17" fmla="*/ 79 h 106"/>
                  <a:gd name="T18" fmla="*/ 79 w 118"/>
                  <a:gd name="T19" fmla="*/ 79 h 106"/>
                  <a:gd name="T20" fmla="*/ 96 w 118"/>
                  <a:gd name="T21" fmla="*/ 0 h 106"/>
                  <a:gd name="T22" fmla="*/ 117 w 118"/>
                  <a:gd name="T23" fmla="*/ 0 h 106"/>
                  <a:gd name="T24" fmla="*/ 94 w 118"/>
                  <a:gd name="T25" fmla="*/ 105 h 1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8" h="106">
                    <a:moveTo>
                      <a:pt x="94" y="105"/>
                    </a:moveTo>
                    <a:lnTo>
                      <a:pt x="65" y="105"/>
                    </a:lnTo>
                    <a:lnTo>
                      <a:pt x="38" y="27"/>
                    </a:lnTo>
                    <a:lnTo>
                      <a:pt x="21" y="105"/>
                    </a:lnTo>
                    <a:lnTo>
                      <a:pt x="0" y="105"/>
                    </a:lnTo>
                    <a:lnTo>
                      <a:pt x="23" y="0"/>
                    </a:lnTo>
                    <a:lnTo>
                      <a:pt x="53" y="0"/>
                    </a:lnTo>
                    <a:lnTo>
                      <a:pt x="79" y="79"/>
                    </a:lnTo>
                    <a:lnTo>
                      <a:pt x="96" y="0"/>
                    </a:lnTo>
                    <a:lnTo>
                      <a:pt x="117" y="0"/>
                    </a:lnTo>
                    <a:lnTo>
                      <a:pt x="94" y="105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40" name="Freeform 15"/>
              <p:cNvSpPr>
                <a:spLocks/>
              </p:cNvSpPr>
              <p:nvPr/>
            </p:nvSpPr>
            <p:spPr bwMode="auto">
              <a:xfrm>
                <a:off x="1175" y="398"/>
                <a:ext cx="46" cy="108"/>
              </a:xfrm>
              <a:custGeom>
                <a:avLst/>
                <a:gdLst>
                  <a:gd name="T0" fmla="*/ 23 w 46"/>
                  <a:gd name="T1" fmla="*/ 105 h 106"/>
                  <a:gd name="T2" fmla="*/ 0 w 46"/>
                  <a:gd name="T3" fmla="*/ 105 h 106"/>
                  <a:gd name="T4" fmla="*/ 22 w 46"/>
                  <a:gd name="T5" fmla="*/ 0 h 106"/>
                  <a:gd name="T6" fmla="*/ 45 w 46"/>
                  <a:gd name="T7" fmla="*/ 0 h 106"/>
                  <a:gd name="T8" fmla="*/ 23 w 46"/>
                  <a:gd name="T9" fmla="*/ 105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106">
                    <a:moveTo>
                      <a:pt x="23" y="105"/>
                    </a:moveTo>
                    <a:lnTo>
                      <a:pt x="0" y="105"/>
                    </a:lnTo>
                    <a:lnTo>
                      <a:pt x="22" y="0"/>
                    </a:lnTo>
                    <a:lnTo>
                      <a:pt x="45" y="0"/>
                    </a:lnTo>
                    <a:lnTo>
                      <a:pt x="23" y="105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41" name="Freeform 16"/>
              <p:cNvSpPr>
                <a:spLocks/>
              </p:cNvSpPr>
              <p:nvPr/>
            </p:nvSpPr>
            <p:spPr bwMode="auto">
              <a:xfrm>
                <a:off x="1235" y="398"/>
                <a:ext cx="92" cy="108"/>
              </a:xfrm>
              <a:custGeom>
                <a:avLst/>
                <a:gdLst>
                  <a:gd name="T0" fmla="*/ 87 w 91"/>
                  <a:gd name="T1" fmla="*/ 17 h 106"/>
                  <a:gd name="T2" fmla="*/ 54 w 91"/>
                  <a:gd name="T3" fmla="*/ 17 h 106"/>
                  <a:gd name="T4" fmla="*/ 36 w 91"/>
                  <a:gd name="T5" fmla="*/ 105 h 106"/>
                  <a:gd name="T6" fmla="*/ 13 w 91"/>
                  <a:gd name="T7" fmla="*/ 105 h 106"/>
                  <a:gd name="T8" fmla="*/ 32 w 91"/>
                  <a:gd name="T9" fmla="*/ 17 h 106"/>
                  <a:gd name="T10" fmla="*/ 0 w 91"/>
                  <a:gd name="T11" fmla="*/ 17 h 106"/>
                  <a:gd name="T12" fmla="*/ 4 w 91"/>
                  <a:gd name="T13" fmla="*/ 0 h 106"/>
                  <a:gd name="T14" fmla="*/ 90 w 91"/>
                  <a:gd name="T15" fmla="*/ 0 h 106"/>
                  <a:gd name="T16" fmla="*/ 87 w 91"/>
                  <a:gd name="T17" fmla="*/ 17 h 1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1" h="106">
                    <a:moveTo>
                      <a:pt x="87" y="17"/>
                    </a:moveTo>
                    <a:lnTo>
                      <a:pt x="54" y="17"/>
                    </a:lnTo>
                    <a:lnTo>
                      <a:pt x="36" y="105"/>
                    </a:lnTo>
                    <a:lnTo>
                      <a:pt x="13" y="105"/>
                    </a:lnTo>
                    <a:lnTo>
                      <a:pt x="32" y="17"/>
                    </a:lnTo>
                    <a:lnTo>
                      <a:pt x="0" y="17"/>
                    </a:lnTo>
                    <a:lnTo>
                      <a:pt x="4" y="0"/>
                    </a:lnTo>
                    <a:lnTo>
                      <a:pt x="90" y="0"/>
                    </a:lnTo>
                    <a:lnTo>
                      <a:pt x="87" y="17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42" name="Freeform 17"/>
              <p:cNvSpPr>
                <a:spLocks/>
              </p:cNvSpPr>
              <p:nvPr/>
            </p:nvSpPr>
            <p:spPr bwMode="auto">
              <a:xfrm>
                <a:off x="1321" y="398"/>
                <a:ext cx="103" cy="108"/>
              </a:xfrm>
              <a:custGeom>
                <a:avLst/>
                <a:gdLst>
                  <a:gd name="T0" fmla="*/ 97 w 102"/>
                  <a:gd name="T1" fmla="*/ 17 h 106"/>
                  <a:gd name="T2" fmla="*/ 43 w 102"/>
                  <a:gd name="T3" fmla="*/ 17 h 106"/>
                  <a:gd name="T4" fmla="*/ 37 w 102"/>
                  <a:gd name="T5" fmla="*/ 44 h 106"/>
                  <a:gd name="T6" fmla="*/ 84 w 102"/>
                  <a:gd name="T7" fmla="*/ 44 h 106"/>
                  <a:gd name="T8" fmla="*/ 81 w 102"/>
                  <a:gd name="T9" fmla="*/ 59 h 106"/>
                  <a:gd name="T10" fmla="*/ 34 w 102"/>
                  <a:gd name="T11" fmla="*/ 59 h 106"/>
                  <a:gd name="T12" fmla="*/ 27 w 102"/>
                  <a:gd name="T13" fmla="*/ 88 h 106"/>
                  <a:gd name="T14" fmla="*/ 81 w 102"/>
                  <a:gd name="T15" fmla="*/ 88 h 106"/>
                  <a:gd name="T16" fmla="*/ 78 w 102"/>
                  <a:gd name="T17" fmla="*/ 105 h 106"/>
                  <a:gd name="T18" fmla="*/ 0 w 102"/>
                  <a:gd name="T19" fmla="*/ 105 h 106"/>
                  <a:gd name="T20" fmla="*/ 23 w 102"/>
                  <a:gd name="T21" fmla="*/ 0 h 106"/>
                  <a:gd name="T22" fmla="*/ 101 w 102"/>
                  <a:gd name="T23" fmla="*/ 0 h 106"/>
                  <a:gd name="T24" fmla="*/ 97 w 102"/>
                  <a:gd name="T25" fmla="*/ 17 h 1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2" h="106">
                    <a:moveTo>
                      <a:pt x="97" y="17"/>
                    </a:moveTo>
                    <a:lnTo>
                      <a:pt x="43" y="17"/>
                    </a:lnTo>
                    <a:lnTo>
                      <a:pt x="37" y="44"/>
                    </a:lnTo>
                    <a:lnTo>
                      <a:pt x="84" y="44"/>
                    </a:lnTo>
                    <a:lnTo>
                      <a:pt x="81" y="59"/>
                    </a:lnTo>
                    <a:lnTo>
                      <a:pt x="34" y="59"/>
                    </a:lnTo>
                    <a:lnTo>
                      <a:pt x="27" y="88"/>
                    </a:lnTo>
                    <a:lnTo>
                      <a:pt x="81" y="88"/>
                    </a:lnTo>
                    <a:lnTo>
                      <a:pt x="78" y="105"/>
                    </a:lnTo>
                    <a:lnTo>
                      <a:pt x="0" y="105"/>
                    </a:lnTo>
                    <a:lnTo>
                      <a:pt x="23" y="0"/>
                    </a:lnTo>
                    <a:lnTo>
                      <a:pt x="101" y="0"/>
                    </a:lnTo>
                    <a:lnTo>
                      <a:pt x="97" y="17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43" name="Freeform 18"/>
              <p:cNvSpPr>
                <a:spLocks/>
              </p:cNvSpPr>
              <p:nvPr/>
            </p:nvSpPr>
            <p:spPr bwMode="auto">
              <a:xfrm>
                <a:off x="1428" y="398"/>
                <a:ext cx="103" cy="54"/>
              </a:xfrm>
              <a:custGeom>
                <a:avLst/>
                <a:gdLst>
                  <a:gd name="T0" fmla="*/ 0 w 103"/>
                  <a:gd name="T1" fmla="*/ 51 h 52"/>
                  <a:gd name="T2" fmla="*/ 11 w 103"/>
                  <a:gd name="T3" fmla="*/ 0 h 52"/>
                  <a:gd name="T4" fmla="*/ 63 w 103"/>
                  <a:gd name="T5" fmla="*/ 0 h 52"/>
                  <a:gd name="T6" fmla="*/ 69 w 103"/>
                  <a:gd name="T7" fmla="*/ 0 h 52"/>
                  <a:gd name="T8" fmla="*/ 74 w 103"/>
                  <a:gd name="T9" fmla="*/ 1 h 52"/>
                  <a:gd name="T10" fmla="*/ 78 w 103"/>
                  <a:gd name="T11" fmla="*/ 2 h 52"/>
                  <a:gd name="T12" fmla="*/ 83 w 103"/>
                  <a:gd name="T13" fmla="*/ 3 h 52"/>
                  <a:gd name="T14" fmla="*/ 87 w 103"/>
                  <a:gd name="T15" fmla="*/ 5 h 52"/>
                  <a:gd name="T16" fmla="*/ 90 w 103"/>
                  <a:gd name="T17" fmla="*/ 8 h 52"/>
                  <a:gd name="T18" fmla="*/ 93 w 103"/>
                  <a:gd name="T19" fmla="*/ 10 h 52"/>
                  <a:gd name="T20" fmla="*/ 96 w 103"/>
                  <a:gd name="T21" fmla="*/ 13 h 52"/>
                  <a:gd name="T22" fmla="*/ 98 w 103"/>
                  <a:gd name="T23" fmla="*/ 17 h 52"/>
                  <a:gd name="T24" fmla="*/ 100 w 103"/>
                  <a:gd name="T25" fmla="*/ 20 h 52"/>
                  <a:gd name="T26" fmla="*/ 101 w 103"/>
                  <a:gd name="T27" fmla="*/ 24 h 52"/>
                  <a:gd name="T28" fmla="*/ 102 w 103"/>
                  <a:gd name="T29" fmla="*/ 28 h 52"/>
                  <a:gd name="T30" fmla="*/ 102 w 103"/>
                  <a:gd name="T31" fmla="*/ 33 h 52"/>
                  <a:gd name="T32" fmla="*/ 102 w 103"/>
                  <a:gd name="T33" fmla="*/ 37 h 52"/>
                  <a:gd name="T34" fmla="*/ 102 w 103"/>
                  <a:gd name="T35" fmla="*/ 42 h 52"/>
                  <a:gd name="T36" fmla="*/ 101 w 103"/>
                  <a:gd name="T37" fmla="*/ 46 h 52"/>
                  <a:gd name="T38" fmla="*/ 100 w 103"/>
                  <a:gd name="T39" fmla="*/ 51 h 52"/>
                  <a:gd name="T40" fmla="*/ 77 w 103"/>
                  <a:gd name="T41" fmla="*/ 51 h 52"/>
                  <a:gd name="T42" fmla="*/ 78 w 103"/>
                  <a:gd name="T43" fmla="*/ 50 h 52"/>
                  <a:gd name="T44" fmla="*/ 78 w 103"/>
                  <a:gd name="T45" fmla="*/ 46 h 52"/>
                  <a:gd name="T46" fmla="*/ 79 w 103"/>
                  <a:gd name="T47" fmla="*/ 40 h 52"/>
                  <a:gd name="T48" fmla="*/ 79 w 103"/>
                  <a:gd name="T49" fmla="*/ 35 h 52"/>
                  <a:gd name="T50" fmla="*/ 77 w 103"/>
                  <a:gd name="T51" fmla="*/ 29 h 52"/>
                  <a:gd name="T52" fmla="*/ 75 w 103"/>
                  <a:gd name="T53" fmla="*/ 25 h 52"/>
                  <a:gd name="T54" fmla="*/ 72 w 103"/>
                  <a:gd name="T55" fmla="*/ 21 h 52"/>
                  <a:gd name="T56" fmla="*/ 67 w 103"/>
                  <a:gd name="T57" fmla="*/ 18 h 52"/>
                  <a:gd name="T58" fmla="*/ 62 w 103"/>
                  <a:gd name="T59" fmla="*/ 16 h 52"/>
                  <a:gd name="T60" fmla="*/ 55 w 103"/>
                  <a:gd name="T61" fmla="*/ 16 h 52"/>
                  <a:gd name="T62" fmla="*/ 31 w 103"/>
                  <a:gd name="T63" fmla="*/ 16 h 52"/>
                  <a:gd name="T64" fmla="*/ 24 w 103"/>
                  <a:gd name="T65" fmla="*/ 51 h 52"/>
                  <a:gd name="T66" fmla="*/ 0 w 103"/>
                  <a:gd name="T67" fmla="*/ 51 h 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3" h="52">
                    <a:moveTo>
                      <a:pt x="0" y="51"/>
                    </a:moveTo>
                    <a:lnTo>
                      <a:pt x="11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4" y="1"/>
                    </a:lnTo>
                    <a:lnTo>
                      <a:pt x="78" y="2"/>
                    </a:lnTo>
                    <a:lnTo>
                      <a:pt x="83" y="3"/>
                    </a:lnTo>
                    <a:lnTo>
                      <a:pt x="87" y="5"/>
                    </a:lnTo>
                    <a:lnTo>
                      <a:pt x="90" y="8"/>
                    </a:lnTo>
                    <a:lnTo>
                      <a:pt x="93" y="10"/>
                    </a:lnTo>
                    <a:lnTo>
                      <a:pt x="96" y="13"/>
                    </a:lnTo>
                    <a:lnTo>
                      <a:pt x="98" y="17"/>
                    </a:lnTo>
                    <a:lnTo>
                      <a:pt x="100" y="20"/>
                    </a:lnTo>
                    <a:lnTo>
                      <a:pt x="101" y="24"/>
                    </a:lnTo>
                    <a:lnTo>
                      <a:pt x="102" y="28"/>
                    </a:lnTo>
                    <a:lnTo>
                      <a:pt x="102" y="33"/>
                    </a:lnTo>
                    <a:lnTo>
                      <a:pt x="102" y="37"/>
                    </a:lnTo>
                    <a:lnTo>
                      <a:pt x="102" y="42"/>
                    </a:lnTo>
                    <a:lnTo>
                      <a:pt x="101" y="46"/>
                    </a:lnTo>
                    <a:lnTo>
                      <a:pt x="100" y="51"/>
                    </a:lnTo>
                    <a:lnTo>
                      <a:pt x="77" y="51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9" y="40"/>
                    </a:lnTo>
                    <a:lnTo>
                      <a:pt x="79" y="35"/>
                    </a:lnTo>
                    <a:lnTo>
                      <a:pt x="77" y="29"/>
                    </a:lnTo>
                    <a:lnTo>
                      <a:pt x="75" y="25"/>
                    </a:lnTo>
                    <a:lnTo>
                      <a:pt x="72" y="21"/>
                    </a:lnTo>
                    <a:lnTo>
                      <a:pt x="67" y="18"/>
                    </a:lnTo>
                    <a:lnTo>
                      <a:pt x="62" y="16"/>
                    </a:lnTo>
                    <a:lnTo>
                      <a:pt x="55" y="16"/>
                    </a:lnTo>
                    <a:lnTo>
                      <a:pt x="31" y="16"/>
                    </a:lnTo>
                    <a:lnTo>
                      <a:pt x="24" y="51"/>
                    </a:lnTo>
                    <a:lnTo>
                      <a:pt x="0" y="51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44" name="Freeform 19"/>
              <p:cNvSpPr>
                <a:spLocks/>
              </p:cNvSpPr>
              <p:nvPr/>
            </p:nvSpPr>
            <p:spPr bwMode="auto">
              <a:xfrm>
                <a:off x="1418" y="452"/>
                <a:ext cx="111" cy="54"/>
              </a:xfrm>
              <a:custGeom>
                <a:avLst/>
                <a:gdLst>
                  <a:gd name="T0" fmla="*/ 11 w 111"/>
                  <a:gd name="T1" fmla="*/ 0 h 53"/>
                  <a:gd name="T2" fmla="*/ 0 w 111"/>
                  <a:gd name="T3" fmla="*/ 52 h 53"/>
                  <a:gd name="T4" fmla="*/ 47 w 111"/>
                  <a:gd name="T5" fmla="*/ 52 h 53"/>
                  <a:gd name="T6" fmla="*/ 53 w 111"/>
                  <a:gd name="T7" fmla="*/ 51 h 53"/>
                  <a:gd name="T8" fmla="*/ 58 w 111"/>
                  <a:gd name="T9" fmla="*/ 51 h 53"/>
                  <a:gd name="T10" fmla="*/ 63 w 111"/>
                  <a:gd name="T11" fmla="*/ 50 h 53"/>
                  <a:gd name="T12" fmla="*/ 69 w 111"/>
                  <a:gd name="T13" fmla="*/ 48 h 53"/>
                  <a:gd name="T14" fmla="*/ 74 w 111"/>
                  <a:gd name="T15" fmla="*/ 46 h 53"/>
                  <a:gd name="T16" fmla="*/ 79 w 111"/>
                  <a:gd name="T17" fmla="*/ 44 h 53"/>
                  <a:gd name="T18" fmla="*/ 83 w 111"/>
                  <a:gd name="T19" fmla="*/ 41 h 53"/>
                  <a:gd name="T20" fmla="*/ 88 w 111"/>
                  <a:gd name="T21" fmla="*/ 38 h 53"/>
                  <a:gd name="T22" fmla="*/ 92 w 111"/>
                  <a:gd name="T23" fmla="*/ 34 h 53"/>
                  <a:gd name="T24" fmla="*/ 95 w 111"/>
                  <a:gd name="T25" fmla="*/ 30 h 53"/>
                  <a:gd name="T26" fmla="*/ 99 w 111"/>
                  <a:gd name="T27" fmla="*/ 25 h 53"/>
                  <a:gd name="T28" fmla="*/ 102 w 111"/>
                  <a:gd name="T29" fmla="*/ 20 h 53"/>
                  <a:gd name="T30" fmla="*/ 105 w 111"/>
                  <a:gd name="T31" fmla="*/ 15 h 53"/>
                  <a:gd name="T32" fmla="*/ 107 w 111"/>
                  <a:gd name="T33" fmla="*/ 8 h 53"/>
                  <a:gd name="T34" fmla="*/ 110 w 111"/>
                  <a:gd name="T35" fmla="*/ 2 h 53"/>
                  <a:gd name="T36" fmla="*/ 110 w 111"/>
                  <a:gd name="T37" fmla="*/ 0 h 53"/>
                  <a:gd name="T38" fmla="*/ 87 w 111"/>
                  <a:gd name="T39" fmla="*/ 0 h 53"/>
                  <a:gd name="T40" fmla="*/ 86 w 111"/>
                  <a:gd name="T41" fmla="*/ 3 h 53"/>
                  <a:gd name="T42" fmla="*/ 85 w 111"/>
                  <a:gd name="T43" fmla="*/ 7 h 53"/>
                  <a:gd name="T44" fmla="*/ 83 w 111"/>
                  <a:gd name="T45" fmla="*/ 11 h 53"/>
                  <a:gd name="T46" fmla="*/ 82 w 111"/>
                  <a:gd name="T47" fmla="*/ 15 h 53"/>
                  <a:gd name="T48" fmla="*/ 79 w 111"/>
                  <a:gd name="T49" fmla="*/ 18 h 53"/>
                  <a:gd name="T50" fmla="*/ 77 w 111"/>
                  <a:gd name="T51" fmla="*/ 21 h 53"/>
                  <a:gd name="T52" fmla="*/ 74 w 111"/>
                  <a:gd name="T53" fmla="*/ 24 h 53"/>
                  <a:gd name="T54" fmla="*/ 71 w 111"/>
                  <a:gd name="T55" fmla="*/ 26 h 53"/>
                  <a:gd name="T56" fmla="*/ 68 w 111"/>
                  <a:gd name="T57" fmla="*/ 28 h 53"/>
                  <a:gd name="T58" fmla="*/ 65 w 111"/>
                  <a:gd name="T59" fmla="*/ 31 h 53"/>
                  <a:gd name="T60" fmla="*/ 61 w 111"/>
                  <a:gd name="T61" fmla="*/ 32 h 53"/>
                  <a:gd name="T62" fmla="*/ 57 w 111"/>
                  <a:gd name="T63" fmla="*/ 33 h 53"/>
                  <a:gd name="T64" fmla="*/ 52 w 111"/>
                  <a:gd name="T65" fmla="*/ 35 h 53"/>
                  <a:gd name="T66" fmla="*/ 48 w 111"/>
                  <a:gd name="T67" fmla="*/ 35 h 53"/>
                  <a:gd name="T68" fmla="*/ 43 w 111"/>
                  <a:gd name="T69" fmla="*/ 35 h 53"/>
                  <a:gd name="T70" fmla="*/ 27 w 111"/>
                  <a:gd name="T71" fmla="*/ 35 h 53"/>
                  <a:gd name="T72" fmla="*/ 34 w 111"/>
                  <a:gd name="T73" fmla="*/ 0 h 53"/>
                  <a:gd name="T74" fmla="*/ 11 w 111"/>
                  <a:gd name="T75" fmla="*/ 0 h 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11" h="53">
                    <a:moveTo>
                      <a:pt x="11" y="0"/>
                    </a:moveTo>
                    <a:lnTo>
                      <a:pt x="0" y="52"/>
                    </a:lnTo>
                    <a:lnTo>
                      <a:pt x="47" y="52"/>
                    </a:lnTo>
                    <a:lnTo>
                      <a:pt x="53" y="51"/>
                    </a:lnTo>
                    <a:lnTo>
                      <a:pt x="58" y="51"/>
                    </a:lnTo>
                    <a:lnTo>
                      <a:pt x="63" y="50"/>
                    </a:lnTo>
                    <a:lnTo>
                      <a:pt x="69" y="48"/>
                    </a:lnTo>
                    <a:lnTo>
                      <a:pt x="74" y="46"/>
                    </a:lnTo>
                    <a:lnTo>
                      <a:pt x="79" y="44"/>
                    </a:lnTo>
                    <a:lnTo>
                      <a:pt x="83" y="41"/>
                    </a:lnTo>
                    <a:lnTo>
                      <a:pt x="88" y="38"/>
                    </a:lnTo>
                    <a:lnTo>
                      <a:pt x="92" y="34"/>
                    </a:lnTo>
                    <a:lnTo>
                      <a:pt x="95" y="30"/>
                    </a:lnTo>
                    <a:lnTo>
                      <a:pt x="99" y="25"/>
                    </a:lnTo>
                    <a:lnTo>
                      <a:pt x="102" y="20"/>
                    </a:lnTo>
                    <a:lnTo>
                      <a:pt x="105" y="15"/>
                    </a:lnTo>
                    <a:lnTo>
                      <a:pt x="107" y="8"/>
                    </a:lnTo>
                    <a:lnTo>
                      <a:pt x="110" y="2"/>
                    </a:lnTo>
                    <a:lnTo>
                      <a:pt x="110" y="0"/>
                    </a:lnTo>
                    <a:lnTo>
                      <a:pt x="87" y="0"/>
                    </a:lnTo>
                    <a:lnTo>
                      <a:pt x="86" y="3"/>
                    </a:lnTo>
                    <a:lnTo>
                      <a:pt x="85" y="7"/>
                    </a:lnTo>
                    <a:lnTo>
                      <a:pt x="83" y="11"/>
                    </a:lnTo>
                    <a:lnTo>
                      <a:pt x="82" y="15"/>
                    </a:lnTo>
                    <a:lnTo>
                      <a:pt x="79" y="18"/>
                    </a:lnTo>
                    <a:lnTo>
                      <a:pt x="77" y="21"/>
                    </a:lnTo>
                    <a:lnTo>
                      <a:pt x="74" y="24"/>
                    </a:lnTo>
                    <a:lnTo>
                      <a:pt x="71" y="26"/>
                    </a:lnTo>
                    <a:lnTo>
                      <a:pt x="68" y="28"/>
                    </a:lnTo>
                    <a:lnTo>
                      <a:pt x="65" y="31"/>
                    </a:lnTo>
                    <a:lnTo>
                      <a:pt x="61" y="32"/>
                    </a:lnTo>
                    <a:lnTo>
                      <a:pt x="57" y="33"/>
                    </a:lnTo>
                    <a:lnTo>
                      <a:pt x="52" y="35"/>
                    </a:lnTo>
                    <a:lnTo>
                      <a:pt x="48" y="35"/>
                    </a:lnTo>
                    <a:lnTo>
                      <a:pt x="43" y="35"/>
                    </a:lnTo>
                    <a:lnTo>
                      <a:pt x="27" y="35"/>
                    </a:lnTo>
                    <a:lnTo>
                      <a:pt x="34" y="0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45" name="Freeform 20"/>
              <p:cNvSpPr>
                <a:spLocks/>
              </p:cNvSpPr>
              <p:nvPr/>
            </p:nvSpPr>
            <p:spPr bwMode="auto">
              <a:xfrm>
                <a:off x="1559" y="398"/>
                <a:ext cx="92" cy="108"/>
              </a:xfrm>
              <a:custGeom>
                <a:avLst/>
                <a:gdLst>
                  <a:gd name="T0" fmla="*/ 85 w 91"/>
                  <a:gd name="T1" fmla="*/ 17 h 106"/>
                  <a:gd name="T2" fmla="*/ 81 w 91"/>
                  <a:gd name="T3" fmla="*/ 17 h 106"/>
                  <a:gd name="T4" fmla="*/ 73 w 91"/>
                  <a:gd name="T5" fmla="*/ 17 h 106"/>
                  <a:gd name="T6" fmla="*/ 65 w 91"/>
                  <a:gd name="T7" fmla="*/ 17 h 106"/>
                  <a:gd name="T8" fmla="*/ 57 w 91"/>
                  <a:gd name="T9" fmla="*/ 17 h 106"/>
                  <a:gd name="T10" fmla="*/ 50 w 91"/>
                  <a:gd name="T11" fmla="*/ 18 h 106"/>
                  <a:gd name="T12" fmla="*/ 45 w 91"/>
                  <a:gd name="T13" fmla="*/ 19 h 106"/>
                  <a:gd name="T14" fmla="*/ 43 w 91"/>
                  <a:gd name="T15" fmla="*/ 23 h 106"/>
                  <a:gd name="T16" fmla="*/ 42 w 91"/>
                  <a:gd name="T17" fmla="*/ 27 h 106"/>
                  <a:gd name="T18" fmla="*/ 45 w 91"/>
                  <a:gd name="T19" fmla="*/ 34 h 106"/>
                  <a:gd name="T20" fmla="*/ 50 w 91"/>
                  <a:gd name="T21" fmla="*/ 39 h 106"/>
                  <a:gd name="T22" fmla="*/ 57 w 91"/>
                  <a:gd name="T23" fmla="*/ 45 h 106"/>
                  <a:gd name="T24" fmla="*/ 65 w 91"/>
                  <a:gd name="T25" fmla="*/ 52 h 106"/>
                  <a:gd name="T26" fmla="*/ 72 w 91"/>
                  <a:gd name="T27" fmla="*/ 59 h 106"/>
                  <a:gd name="T28" fmla="*/ 78 w 91"/>
                  <a:gd name="T29" fmla="*/ 67 h 106"/>
                  <a:gd name="T30" fmla="*/ 80 w 91"/>
                  <a:gd name="T31" fmla="*/ 75 h 106"/>
                  <a:gd name="T32" fmla="*/ 78 w 91"/>
                  <a:gd name="T33" fmla="*/ 85 h 106"/>
                  <a:gd name="T34" fmla="*/ 72 w 91"/>
                  <a:gd name="T35" fmla="*/ 94 h 106"/>
                  <a:gd name="T36" fmla="*/ 62 w 91"/>
                  <a:gd name="T37" fmla="*/ 101 h 106"/>
                  <a:gd name="T38" fmla="*/ 46 w 91"/>
                  <a:gd name="T39" fmla="*/ 104 h 106"/>
                  <a:gd name="T40" fmla="*/ 0 w 91"/>
                  <a:gd name="T41" fmla="*/ 105 h 106"/>
                  <a:gd name="T42" fmla="*/ 32 w 91"/>
                  <a:gd name="T43" fmla="*/ 88 h 106"/>
                  <a:gd name="T44" fmla="*/ 39 w 91"/>
                  <a:gd name="T45" fmla="*/ 88 h 106"/>
                  <a:gd name="T46" fmla="*/ 46 w 91"/>
                  <a:gd name="T47" fmla="*/ 87 h 106"/>
                  <a:gd name="T48" fmla="*/ 51 w 91"/>
                  <a:gd name="T49" fmla="*/ 85 h 106"/>
                  <a:gd name="T50" fmla="*/ 54 w 91"/>
                  <a:gd name="T51" fmla="*/ 80 h 106"/>
                  <a:gd name="T52" fmla="*/ 53 w 91"/>
                  <a:gd name="T53" fmla="*/ 74 h 106"/>
                  <a:gd name="T54" fmla="*/ 49 w 91"/>
                  <a:gd name="T55" fmla="*/ 69 h 106"/>
                  <a:gd name="T56" fmla="*/ 42 w 91"/>
                  <a:gd name="T57" fmla="*/ 62 h 106"/>
                  <a:gd name="T58" fmla="*/ 35 w 91"/>
                  <a:gd name="T59" fmla="*/ 56 h 106"/>
                  <a:gd name="T60" fmla="*/ 27 w 91"/>
                  <a:gd name="T61" fmla="*/ 49 h 106"/>
                  <a:gd name="T62" fmla="*/ 21 w 91"/>
                  <a:gd name="T63" fmla="*/ 42 h 106"/>
                  <a:gd name="T64" fmla="*/ 17 w 91"/>
                  <a:gd name="T65" fmla="*/ 34 h 106"/>
                  <a:gd name="T66" fmla="*/ 16 w 91"/>
                  <a:gd name="T67" fmla="*/ 25 h 106"/>
                  <a:gd name="T68" fmla="*/ 20 w 91"/>
                  <a:gd name="T69" fmla="*/ 14 h 106"/>
                  <a:gd name="T70" fmla="*/ 28 w 91"/>
                  <a:gd name="T71" fmla="*/ 7 h 106"/>
                  <a:gd name="T72" fmla="*/ 41 w 91"/>
                  <a:gd name="T73" fmla="*/ 2 h 106"/>
                  <a:gd name="T74" fmla="*/ 59 w 91"/>
                  <a:gd name="T75" fmla="*/ 0 h 106"/>
                  <a:gd name="T76" fmla="*/ 64 w 91"/>
                  <a:gd name="T77" fmla="*/ 0 h 106"/>
                  <a:gd name="T78" fmla="*/ 74 w 91"/>
                  <a:gd name="T79" fmla="*/ 0 h 106"/>
                  <a:gd name="T80" fmla="*/ 85 w 91"/>
                  <a:gd name="T81" fmla="*/ 0 h 106"/>
                  <a:gd name="T82" fmla="*/ 90 w 91"/>
                  <a:gd name="T83" fmla="*/ 0 h 1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1" h="106">
                    <a:moveTo>
                      <a:pt x="86" y="17"/>
                    </a:moveTo>
                    <a:lnTo>
                      <a:pt x="85" y="17"/>
                    </a:lnTo>
                    <a:lnTo>
                      <a:pt x="83" y="17"/>
                    </a:lnTo>
                    <a:lnTo>
                      <a:pt x="81" y="17"/>
                    </a:lnTo>
                    <a:lnTo>
                      <a:pt x="77" y="17"/>
                    </a:lnTo>
                    <a:lnTo>
                      <a:pt x="73" y="17"/>
                    </a:lnTo>
                    <a:lnTo>
                      <a:pt x="69" y="17"/>
                    </a:lnTo>
                    <a:lnTo>
                      <a:pt x="65" y="17"/>
                    </a:lnTo>
                    <a:lnTo>
                      <a:pt x="62" y="17"/>
                    </a:lnTo>
                    <a:lnTo>
                      <a:pt x="57" y="17"/>
                    </a:lnTo>
                    <a:lnTo>
                      <a:pt x="53" y="17"/>
                    </a:lnTo>
                    <a:lnTo>
                      <a:pt x="50" y="18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4" y="21"/>
                    </a:lnTo>
                    <a:lnTo>
                      <a:pt x="43" y="23"/>
                    </a:lnTo>
                    <a:lnTo>
                      <a:pt x="42" y="24"/>
                    </a:lnTo>
                    <a:lnTo>
                      <a:pt x="42" y="27"/>
                    </a:lnTo>
                    <a:lnTo>
                      <a:pt x="43" y="30"/>
                    </a:lnTo>
                    <a:lnTo>
                      <a:pt x="45" y="34"/>
                    </a:lnTo>
                    <a:lnTo>
                      <a:pt x="47" y="36"/>
                    </a:lnTo>
                    <a:lnTo>
                      <a:pt x="50" y="39"/>
                    </a:lnTo>
                    <a:lnTo>
                      <a:pt x="53" y="42"/>
                    </a:lnTo>
                    <a:lnTo>
                      <a:pt x="57" y="45"/>
                    </a:lnTo>
                    <a:lnTo>
                      <a:pt x="61" y="49"/>
                    </a:lnTo>
                    <a:lnTo>
                      <a:pt x="65" y="52"/>
                    </a:lnTo>
                    <a:lnTo>
                      <a:pt x="69" y="55"/>
                    </a:lnTo>
                    <a:lnTo>
                      <a:pt x="72" y="59"/>
                    </a:lnTo>
                    <a:lnTo>
                      <a:pt x="75" y="63"/>
                    </a:lnTo>
                    <a:lnTo>
                      <a:pt x="78" y="67"/>
                    </a:lnTo>
                    <a:lnTo>
                      <a:pt x="79" y="71"/>
                    </a:lnTo>
                    <a:lnTo>
                      <a:pt x="80" y="75"/>
                    </a:lnTo>
                    <a:lnTo>
                      <a:pt x="80" y="80"/>
                    </a:lnTo>
                    <a:lnTo>
                      <a:pt x="78" y="85"/>
                    </a:lnTo>
                    <a:lnTo>
                      <a:pt x="76" y="90"/>
                    </a:lnTo>
                    <a:lnTo>
                      <a:pt x="72" y="94"/>
                    </a:lnTo>
                    <a:lnTo>
                      <a:pt x="68" y="98"/>
                    </a:lnTo>
                    <a:lnTo>
                      <a:pt x="62" y="101"/>
                    </a:lnTo>
                    <a:lnTo>
                      <a:pt x="54" y="103"/>
                    </a:lnTo>
                    <a:lnTo>
                      <a:pt x="46" y="104"/>
                    </a:lnTo>
                    <a:lnTo>
                      <a:pt x="36" y="105"/>
                    </a:lnTo>
                    <a:lnTo>
                      <a:pt x="0" y="105"/>
                    </a:lnTo>
                    <a:lnTo>
                      <a:pt x="3" y="88"/>
                    </a:lnTo>
                    <a:lnTo>
                      <a:pt x="32" y="88"/>
                    </a:lnTo>
                    <a:lnTo>
                      <a:pt x="36" y="88"/>
                    </a:lnTo>
                    <a:lnTo>
                      <a:pt x="39" y="88"/>
                    </a:lnTo>
                    <a:lnTo>
                      <a:pt x="42" y="88"/>
                    </a:lnTo>
                    <a:lnTo>
                      <a:pt x="46" y="87"/>
                    </a:lnTo>
                    <a:lnTo>
                      <a:pt x="49" y="86"/>
                    </a:lnTo>
                    <a:lnTo>
                      <a:pt x="51" y="85"/>
                    </a:lnTo>
                    <a:lnTo>
                      <a:pt x="53" y="82"/>
                    </a:lnTo>
                    <a:lnTo>
                      <a:pt x="54" y="80"/>
                    </a:lnTo>
                    <a:lnTo>
                      <a:pt x="54" y="77"/>
                    </a:lnTo>
                    <a:lnTo>
                      <a:pt x="53" y="74"/>
                    </a:lnTo>
                    <a:lnTo>
                      <a:pt x="51" y="71"/>
                    </a:lnTo>
                    <a:lnTo>
                      <a:pt x="49" y="69"/>
                    </a:lnTo>
                    <a:lnTo>
                      <a:pt x="46" y="65"/>
                    </a:lnTo>
                    <a:lnTo>
                      <a:pt x="42" y="62"/>
                    </a:lnTo>
                    <a:lnTo>
                      <a:pt x="38" y="59"/>
                    </a:lnTo>
                    <a:lnTo>
                      <a:pt x="35" y="56"/>
                    </a:lnTo>
                    <a:lnTo>
                      <a:pt x="31" y="53"/>
                    </a:lnTo>
                    <a:lnTo>
                      <a:pt x="27" y="49"/>
                    </a:lnTo>
                    <a:lnTo>
                      <a:pt x="24" y="45"/>
                    </a:lnTo>
                    <a:lnTo>
                      <a:pt x="21" y="42"/>
                    </a:lnTo>
                    <a:lnTo>
                      <a:pt x="18" y="38"/>
                    </a:lnTo>
                    <a:lnTo>
                      <a:pt x="17" y="34"/>
                    </a:lnTo>
                    <a:lnTo>
                      <a:pt x="16" y="29"/>
                    </a:lnTo>
                    <a:lnTo>
                      <a:pt x="16" y="25"/>
                    </a:lnTo>
                    <a:lnTo>
                      <a:pt x="17" y="19"/>
                    </a:lnTo>
                    <a:lnTo>
                      <a:pt x="20" y="14"/>
                    </a:lnTo>
                    <a:lnTo>
                      <a:pt x="23" y="10"/>
                    </a:lnTo>
                    <a:lnTo>
                      <a:pt x="28" y="7"/>
                    </a:lnTo>
                    <a:lnTo>
                      <a:pt x="34" y="4"/>
                    </a:lnTo>
                    <a:lnTo>
                      <a:pt x="41" y="2"/>
                    </a:lnTo>
                    <a:lnTo>
                      <a:pt x="49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4" y="0"/>
                    </a:lnTo>
                    <a:lnTo>
                      <a:pt x="69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5" y="0"/>
                    </a:lnTo>
                    <a:lnTo>
                      <a:pt x="89" y="0"/>
                    </a:lnTo>
                    <a:lnTo>
                      <a:pt x="90" y="0"/>
                    </a:lnTo>
                    <a:lnTo>
                      <a:pt x="86" y="17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46" name="Freeform 21"/>
              <p:cNvSpPr>
                <a:spLocks/>
              </p:cNvSpPr>
              <p:nvPr/>
            </p:nvSpPr>
            <p:spPr bwMode="auto">
              <a:xfrm>
                <a:off x="1660" y="398"/>
                <a:ext cx="93" cy="108"/>
              </a:xfrm>
              <a:custGeom>
                <a:avLst/>
                <a:gdLst>
                  <a:gd name="T0" fmla="*/ 88 w 93"/>
                  <a:gd name="T1" fmla="*/ 17 h 106"/>
                  <a:gd name="T2" fmla="*/ 56 w 93"/>
                  <a:gd name="T3" fmla="*/ 17 h 106"/>
                  <a:gd name="T4" fmla="*/ 37 w 93"/>
                  <a:gd name="T5" fmla="*/ 105 h 106"/>
                  <a:gd name="T6" fmla="*/ 14 w 93"/>
                  <a:gd name="T7" fmla="*/ 105 h 106"/>
                  <a:gd name="T8" fmla="*/ 33 w 93"/>
                  <a:gd name="T9" fmla="*/ 17 h 106"/>
                  <a:gd name="T10" fmla="*/ 0 w 93"/>
                  <a:gd name="T11" fmla="*/ 17 h 106"/>
                  <a:gd name="T12" fmla="*/ 4 w 93"/>
                  <a:gd name="T13" fmla="*/ 0 h 106"/>
                  <a:gd name="T14" fmla="*/ 92 w 93"/>
                  <a:gd name="T15" fmla="*/ 0 h 106"/>
                  <a:gd name="T16" fmla="*/ 88 w 93"/>
                  <a:gd name="T17" fmla="*/ 17 h 1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3" h="106">
                    <a:moveTo>
                      <a:pt x="88" y="17"/>
                    </a:moveTo>
                    <a:lnTo>
                      <a:pt x="56" y="17"/>
                    </a:lnTo>
                    <a:lnTo>
                      <a:pt x="37" y="105"/>
                    </a:lnTo>
                    <a:lnTo>
                      <a:pt x="14" y="105"/>
                    </a:lnTo>
                    <a:lnTo>
                      <a:pt x="33" y="17"/>
                    </a:lnTo>
                    <a:lnTo>
                      <a:pt x="0" y="17"/>
                    </a:lnTo>
                    <a:lnTo>
                      <a:pt x="4" y="0"/>
                    </a:lnTo>
                    <a:lnTo>
                      <a:pt x="92" y="0"/>
                    </a:lnTo>
                    <a:lnTo>
                      <a:pt x="88" y="17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47" name="Freeform 22"/>
              <p:cNvSpPr>
                <a:spLocks/>
              </p:cNvSpPr>
              <p:nvPr/>
            </p:nvSpPr>
            <p:spPr bwMode="auto">
              <a:xfrm>
                <a:off x="1717" y="398"/>
                <a:ext cx="108" cy="108"/>
              </a:xfrm>
              <a:custGeom>
                <a:avLst/>
                <a:gdLst>
                  <a:gd name="T0" fmla="*/ 37 w 108"/>
                  <a:gd name="T1" fmla="*/ 105 h 106"/>
                  <a:gd name="T2" fmla="*/ 47 w 108"/>
                  <a:gd name="T3" fmla="*/ 88 h 106"/>
                  <a:gd name="T4" fmla="*/ 81 w 108"/>
                  <a:gd name="T5" fmla="*/ 88 h 106"/>
                  <a:gd name="T6" fmla="*/ 71 w 108"/>
                  <a:gd name="T7" fmla="*/ 20 h 106"/>
                  <a:gd name="T8" fmla="*/ 24 w 108"/>
                  <a:gd name="T9" fmla="*/ 105 h 106"/>
                  <a:gd name="T10" fmla="*/ 0 w 108"/>
                  <a:gd name="T11" fmla="*/ 105 h 106"/>
                  <a:gd name="T12" fmla="*/ 62 w 108"/>
                  <a:gd name="T13" fmla="*/ 0 h 106"/>
                  <a:gd name="T14" fmla="*/ 90 w 108"/>
                  <a:gd name="T15" fmla="*/ 0 h 106"/>
                  <a:gd name="T16" fmla="*/ 107 w 108"/>
                  <a:gd name="T17" fmla="*/ 105 h 106"/>
                  <a:gd name="T18" fmla="*/ 37 w 108"/>
                  <a:gd name="T19" fmla="*/ 105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8" h="106">
                    <a:moveTo>
                      <a:pt x="37" y="105"/>
                    </a:moveTo>
                    <a:lnTo>
                      <a:pt x="47" y="88"/>
                    </a:lnTo>
                    <a:lnTo>
                      <a:pt x="81" y="88"/>
                    </a:lnTo>
                    <a:lnTo>
                      <a:pt x="71" y="20"/>
                    </a:lnTo>
                    <a:lnTo>
                      <a:pt x="24" y="105"/>
                    </a:lnTo>
                    <a:lnTo>
                      <a:pt x="0" y="105"/>
                    </a:lnTo>
                    <a:lnTo>
                      <a:pt x="62" y="0"/>
                    </a:lnTo>
                    <a:lnTo>
                      <a:pt x="90" y="0"/>
                    </a:lnTo>
                    <a:lnTo>
                      <a:pt x="107" y="105"/>
                    </a:lnTo>
                    <a:lnTo>
                      <a:pt x="37" y="105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48" name="Freeform 23"/>
              <p:cNvSpPr>
                <a:spLocks/>
              </p:cNvSpPr>
              <p:nvPr/>
            </p:nvSpPr>
            <p:spPr bwMode="auto">
              <a:xfrm>
                <a:off x="1832" y="398"/>
                <a:ext cx="93" cy="108"/>
              </a:xfrm>
              <a:custGeom>
                <a:avLst/>
                <a:gdLst>
                  <a:gd name="T0" fmla="*/ 89 w 94"/>
                  <a:gd name="T1" fmla="*/ 17 h 106"/>
                  <a:gd name="T2" fmla="*/ 56 w 94"/>
                  <a:gd name="T3" fmla="*/ 17 h 106"/>
                  <a:gd name="T4" fmla="*/ 38 w 94"/>
                  <a:gd name="T5" fmla="*/ 105 h 106"/>
                  <a:gd name="T6" fmla="*/ 14 w 94"/>
                  <a:gd name="T7" fmla="*/ 105 h 106"/>
                  <a:gd name="T8" fmla="*/ 33 w 94"/>
                  <a:gd name="T9" fmla="*/ 17 h 106"/>
                  <a:gd name="T10" fmla="*/ 0 w 94"/>
                  <a:gd name="T11" fmla="*/ 17 h 106"/>
                  <a:gd name="T12" fmla="*/ 4 w 94"/>
                  <a:gd name="T13" fmla="*/ 0 h 106"/>
                  <a:gd name="T14" fmla="*/ 93 w 94"/>
                  <a:gd name="T15" fmla="*/ 0 h 106"/>
                  <a:gd name="T16" fmla="*/ 89 w 94"/>
                  <a:gd name="T17" fmla="*/ 17 h 1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4" h="106">
                    <a:moveTo>
                      <a:pt x="89" y="17"/>
                    </a:moveTo>
                    <a:lnTo>
                      <a:pt x="56" y="17"/>
                    </a:lnTo>
                    <a:lnTo>
                      <a:pt x="38" y="105"/>
                    </a:lnTo>
                    <a:lnTo>
                      <a:pt x="14" y="105"/>
                    </a:lnTo>
                    <a:lnTo>
                      <a:pt x="33" y="17"/>
                    </a:lnTo>
                    <a:lnTo>
                      <a:pt x="0" y="17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89" y="17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49" name="Freeform 24"/>
              <p:cNvSpPr>
                <a:spLocks/>
              </p:cNvSpPr>
              <p:nvPr/>
            </p:nvSpPr>
            <p:spPr bwMode="auto">
              <a:xfrm>
                <a:off x="1918" y="398"/>
                <a:ext cx="101" cy="108"/>
              </a:xfrm>
              <a:custGeom>
                <a:avLst/>
                <a:gdLst>
                  <a:gd name="T0" fmla="*/ 97 w 101"/>
                  <a:gd name="T1" fmla="*/ 17 h 106"/>
                  <a:gd name="T2" fmla="*/ 43 w 101"/>
                  <a:gd name="T3" fmla="*/ 17 h 106"/>
                  <a:gd name="T4" fmla="*/ 37 w 101"/>
                  <a:gd name="T5" fmla="*/ 44 h 106"/>
                  <a:gd name="T6" fmla="*/ 84 w 101"/>
                  <a:gd name="T7" fmla="*/ 44 h 106"/>
                  <a:gd name="T8" fmla="*/ 80 w 101"/>
                  <a:gd name="T9" fmla="*/ 59 h 106"/>
                  <a:gd name="T10" fmla="*/ 33 w 101"/>
                  <a:gd name="T11" fmla="*/ 59 h 106"/>
                  <a:gd name="T12" fmla="*/ 27 w 101"/>
                  <a:gd name="T13" fmla="*/ 88 h 106"/>
                  <a:gd name="T14" fmla="*/ 81 w 101"/>
                  <a:gd name="T15" fmla="*/ 88 h 106"/>
                  <a:gd name="T16" fmla="*/ 78 w 101"/>
                  <a:gd name="T17" fmla="*/ 105 h 106"/>
                  <a:gd name="T18" fmla="*/ 0 w 101"/>
                  <a:gd name="T19" fmla="*/ 105 h 106"/>
                  <a:gd name="T20" fmla="*/ 23 w 101"/>
                  <a:gd name="T21" fmla="*/ 0 h 106"/>
                  <a:gd name="T22" fmla="*/ 100 w 101"/>
                  <a:gd name="T23" fmla="*/ 0 h 106"/>
                  <a:gd name="T24" fmla="*/ 97 w 101"/>
                  <a:gd name="T25" fmla="*/ 17 h 1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1" h="106">
                    <a:moveTo>
                      <a:pt x="97" y="17"/>
                    </a:moveTo>
                    <a:lnTo>
                      <a:pt x="43" y="17"/>
                    </a:lnTo>
                    <a:lnTo>
                      <a:pt x="37" y="44"/>
                    </a:lnTo>
                    <a:lnTo>
                      <a:pt x="84" y="44"/>
                    </a:lnTo>
                    <a:lnTo>
                      <a:pt x="80" y="59"/>
                    </a:lnTo>
                    <a:lnTo>
                      <a:pt x="33" y="59"/>
                    </a:lnTo>
                    <a:lnTo>
                      <a:pt x="27" y="88"/>
                    </a:lnTo>
                    <a:lnTo>
                      <a:pt x="81" y="88"/>
                    </a:lnTo>
                    <a:lnTo>
                      <a:pt x="78" y="105"/>
                    </a:lnTo>
                    <a:lnTo>
                      <a:pt x="0" y="105"/>
                    </a:lnTo>
                    <a:lnTo>
                      <a:pt x="23" y="0"/>
                    </a:lnTo>
                    <a:lnTo>
                      <a:pt x="100" y="0"/>
                    </a:lnTo>
                    <a:lnTo>
                      <a:pt x="97" y="17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50" name="Freeform 25"/>
              <p:cNvSpPr>
                <a:spLocks/>
              </p:cNvSpPr>
              <p:nvPr/>
            </p:nvSpPr>
            <p:spPr bwMode="auto">
              <a:xfrm>
                <a:off x="2013" y="398"/>
                <a:ext cx="89" cy="108"/>
              </a:xfrm>
              <a:custGeom>
                <a:avLst/>
                <a:gdLst>
                  <a:gd name="T0" fmla="*/ 84 w 90"/>
                  <a:gd name="T1" fmla="*/ 17 h 106"/>
                  <a:gd name="T2" fmla="*/ 79 w 90"/>
                  <a:gd name="T3" fmla="*/ 17 h 106"/>
                  <a:gd name="T4" fmla="*/ 72 w 90"/>
                  <a:gd name="T5" fmla="*/ 17 h 106"/>
                  <a:gd name="T6" fmla="*/ 64 w 90"/>
                  <a:gd name="T7" fmla="*/ 17 h 106"/>
                  <a:gd name="T8" fmla="*/ 56 w 90"/>
                  <a:gd name="T9" fmla="*/ 17 h 106"/>
                  <a:gd name="T10" fmla="*/ 49 w 90"/>
                  <a:gd name="T11" fmla="*/ 18 h 106"/>
                  <a:gd name="T12" fmla="*/ 45 w 90"/>
                  <a:gd name="T13" fmla="*/ 19 h 106"/>
                  <a:gd name="T14" fmla="*/ 42 w 90"/>
                  <a:gd name="T15" fmla="*/ 23 h 106"/>
                  <a:gd name="T16" fmla="*/ 42 w 90"/>
                  <a:gd name="T17" fmla="*/ 27 h 106"/>
                  <a:gd name="T18" fmla="*/ 44 w 90"/>
                  <a:gd name="T19" fmla="*/ 34 h 106"/>
                  <a:gd name="T20" fmla="*/ 49 w 90"/>
                  <a:gd name="T21" fmla="*/ 39 h 106"/>
                  <a:gd name="T22" fmla="*/ 56 w 90"/>
                  <a:gd name="T23" fmla="*/ 45 h 106"/>
                  <a:gd name="T24" fmla="*/ 64 w 90"/>
                  <a:gd name="T25" fmla="*/ 52 h 106"/>
                  <a:gd name="T26" fmla="*/ 71 w 90"/>
                  <a:gd name="T27" fmla="*/ 59 h 106"/>
                  <a:gd name="T28" fmla="*/ 76 w 90"/>
                  <a:gd name="T29" fmla="*/ 67 h 106"/>
                  <a:gd name="T30" fmla="*/ 79 w 90"/>
                  <a:gd name="T31" fmla="*/ 75 h 106"/>
                  <a:gd name="T32" fmla="*/ 77 w 90"/>
                  <a:gd name="T33" fmla="*/ 85 h 106"/>
                  <a:gd name="T34" fmla="*/ 72 w 90"/>
                  <a:gd name="T35" fmla="*/ 94 h 106"/>
                  <a:gd name="T36" fmla="*/ 61 w 90"/>
                  <a:gd name="T37" fmla="*/ 101 h 106"/>
                  <a:gd name="T38" fmla="*/ 45 w 90"/>
                  <a:gd name="T39" fmla="*/ 104 h 106"/>
                  <a:gd name="T40" fmla="*/ 0 w 90"/>
                  <a:gd name="T41" fmla="*/ 105 h 106"/>
                  <a:gd name="T42" fmla="*/ 32 w 90"/>
                  <a:gd name="T43" fmla="*/ 88 h 106"/>
                  <a:gd name="T44" fmla="*/ 38 w 90"/>
                  <a:gd name="T45" fmla="*/ 88 h 106"/>
                  <a:gd name="T46" fmla="*/ 45 w 90"/>
                  <a:gd name="T47" fmla="*/ 87 h 106"/>
                  <a:gd name="T48" fmla="*/ 50 w 90"/>
                  <a:gd name="T49" fmla="*/ 85 h 106"/>
                  <a:gd name="T50" fmla="*/ 53 w 90"/>
                  <a:gd name="T51" fmla="*/ 80 h 106"/>
                  <a:gd name="T52" fmla="*/ 53 w 90"/>
                  <a:gd name="T53" fmla="*/ 74 h 106"/>
                  <a:gd name="T54" fmla="*/ 48 w 90"/>
                  <a:gd name="T55" fmla="*/ 69 h 106"/>
                  <a:gd name="T56" fmla="*/ 42 w 90"/>
                  <a:gd name="T57" fmla="*/ 62 h 106"/>
                  <a:gd name="T58" fmla="*/ 35 w 90"/>
                  <a:gd name="T59" fmla="*/ 56 h 106"/>
                  <a:gd name="T60" fmla="*/ 27 w 90"/>
                  <a:gd name="T61" fmla="*/ 49 h 106"/>
                  <a:gd name="T62" fmla="*/ 21 w 90"/>
                  <a:gd name="T63" fmla="*/ 42 h 106"/>
                  <a:gd name="T64" fmla="*/ 16 w 90"/>
                  <a:gd name="T65" fmla="*/ 34 h 106"/>
                  <a:gd name="T66" fmla="*/ 15 w 90"/>
                  <a:gd name="T67" fmla="*/ 25 h 106"/>
                  <a:gd name="T68" fmla="*/ 19 w 90"/>
                  <a:gd name="T69" fmla="*/ 14 h 106"/>
                  <a:gd name="T70" fmla="*/ 27 w 90"/>
                  <a:gd name="T71" fmla="*/ 7 h 106"/>
                  <a:gd name="T72" fmla="*/ 40 w 90"/>
                  <a:gd name="T73" fmla="*/ 2 h 106"/>
                  <a:gd name="T74" fmla="*/ 58 w 90"/>
                  <a:gd name="T75" fmla="*/ 0 h 106"/>
                  <a:gd name="T76" fmla="*/ 63 w 90"/>
                  <a:gd name="T77" fmla="*/ 0 h 106"/>
                  <a:gd name="T78" fmla="*/ 74 w 90"/>
                  <a:gd name="T79" fmla="*/ 0 h 106"/>
                  <a:gd name="T80" fmla="*/ 84 w 90"/>
                  <a:gd name="T81" fmla="*/ 0 h 106"/>
                  <a:gd name="T82" fmla="*/ 89 w 90"/>
                  <a:gd name="T83" fmla="*/ 0 h 1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0" h="106">
                    <a:moveTo>
                      <a:pt x="85" y="17"/>
                    </a:moveTo>
                    <a:lnTo>
                      <a:pt x="84" y="17"/>
                    </a:lnTo>
                    <a:lnTo>
                      <a:pt x="83" y="17"/>
                    </a:lnTo>
                    <a:lnTo>
                      <a:pt x="79" y="17"/>
                    </a:lnTo>
                    <a:lnTo>
                      <a:pt x="76" y="17"/>
                    </a:lnTo>
                    <a:lnTo>
                      <a:pt x="72" y="17"/>
                    </a:lnTo>
                    <a:lnTo>
                      <a:pt x="68" y="17"/>
                    </a:lnTo>
                    <a:lnTo>
                      <a:pt x="64" y="17"/>
                    </a:lnTo>
                    <a:lnTo>
                      <a:pt x="61" y="17"/>
                    </a:lnTo>
                    <a:lnTo>
                      <a:pt x="56" y="17"/>
                    </a:lnTo>
                    <a:lnTo>
                      <a:pt x="53" y="17"/>
                    </a:lnTo>
                    <a:lnTo>
                      <a:pt x="49" y="18"/>
                    </a:lnTo>
                    <a:lnTo>
                      <a:pt x="47" y="19"/>
                    </a:lnTo>
                    <a:lnTo>
                      <a:pt x="45" y="19"/>
                    </a:lnTo>
                    <a:lnTo>
                      <a:pt x="43" y="21"/>
                    </a:lnTo>
                    <a:lnTo>
                      <a:pt x="42" y="23"/>
                    </a:lnTo>
                    <a:lnTo>
                      <a:pt x="42" y="24"/>
                    </a:lnTo>
                    <a:lnTo>
                      <a:pt x="42" y="27"/>
                    </a:lnTo>
                    <a:lnTo>
                      <a:pt x="42" y="30"/>
                    </a:lnTo>
                    <a:lnTo>
                      <a:pt x="44" y="34"/>
                    </a:lnTo>
                    <a:lnTo>
                      <a:pt x="46" y="36"/>
                    </a:lnTo>
                    <a:lnTo>
                      <a:pt x="49" y="39"/>
                    </a:lnTo>
                    <a:lnTo>
                      <a:pt x="53" y="42"/>
                    </a:lnTo>
                    <a:lnTo>
                      <a:pt x="56" y="45"/>
                    </a:lnTo>
                    <a:lnTo>
                      <a:pt x="60" y="49"/>
                    </a:lnTo>
                    <a:lnTo>
                      <a:pt x="64" y="52"/>
                    </a:lnTo>
                    <a:lnTo>
                      <a:pt x="68" y="55"/>
                    </a:lnTo>
                    <a:lnTo>
                      <a:pt x="71" y="59"/>
                    </a:lnTo>
                    <a:lnTo>
                      <a:pt x="74" y="63"/>
                    </a:lnTo>
                    <a:lnTo>
                      <a:pt x="76" y="67"/>
                    </a:lnTo>
                    <a:lnTo>
                      <a:pt x="78" y="71"/>
                    </a:lnTo>
                    <a:lnTo>
                      <a:pt x="79" y="75"/>
                    </a:lnTo>
                    <a:lnTo>
                      <a:pt x="79" y="80"/>
                    </a:lnTo>
                    <a:lnTo>
                      <a:pt x="77" y="85"/>
                    </a:lnTo>
                    <a:lnTo>
                      <a:pt x="75" y="90"/>
                    </a:lnTo>
                    <a:lnTo>
                      <a:pt x="72" y="94"/>
                    </a:lnTo>
                    <a:lnTo>
                      <a:pt x="67" y="98"/>
                    </a:lnTo>
                    <a:lnTo>
                      <a:pt x="61" y="101"/>
                    </a:lnTo>
                    <a:lnTo>
                      <a:pt x="54" y="103"/>
                    </a:lnTo>
                    <a:lnTo>
                      <a:pt x="45" y="104"/>
                    </a:lnTo>
                    <a:lnTo>
                      <a:pt x="35" y="105"/>
                    </a:lnTo>
                    <a:lnTo>
                      <a:pt x="0" y="105"/>
                    </a:lnTo>
                    <a:lnTo>
                      <a:pt x="4" y="88"/>
                    </a:lnTo>
                    <a:lnTo>
                      <a:pt x="32" y="88"/>
                    </a:lnTo>
                    <a:lnTo>
                      <a:pt x="35" y="88"/>
                    </a:lnTo>
                    <a:lnTo>
                      <a:pt x="38" y="88"/>
                    </a:lnTo>
                    <a:lnTo>
                      <a:pt x="42" y="88"/>
                    </a:lnTo>
                    <a:lnTo>
                      <a:pt x="45" y="87"/>
                    </a:lnTo>
                    <a:lnTo>
                      <a:pt x="48" y="86"/>
                    </a:lnTo>
                    <a:lnTo>
                      <a:pt x="50" y="85"/>
                    </a:lnTo>
                    <a:lnTo>
                      <a:pt x="52" y="82"/>
                    </a:lnTo>
                    <a:lnTo>
                      <a:pt x="53" y="80"/>
                    </a:lnTo>
                    <a:lnTo>
                      <a:pt x="53" y="77"/>
                    </a:lnTo>
                    <a:lnTo>
                      <a:pt x="53" y="74"/>
                    </a:lnTo>
                    <a:lnTo>
                      <a:pt x="51" y="71"/>
                    </a:lnTo>
                    <a:lnTo>
                      <a:pt x="48" y="69"/>
                    </a:lnTo>
                    <a:lnTo>
                      <a:pt x="45" y="65"/>
                    </a:lnTo>
                    <a:lnTo>
                      <a:pt x="42" y="62"/>
                    </a:lnTo>
                    <a:lnTo>
                      <a:pt x="38" y="59"/>
                    </a:lnTo>
                    <a:lnTo>
                      <a:pt x="35" y="56"/>
                    </a:lnTo>
                    <a:lnTo>
                      <a:pt x="31" y="53"/>
                    </a:lnTo>
                    <a:lnTo>
                      <a:pt x="27" y="49"/>
                    </a:lnTo>
                    <a:lnTo>
                      <a:pt x="24" y="45"/>
                    </a:lnTo>
                    <a:lnTo>
                      <a:pt x="21" y="42"/>
                    </a:lnTo>
                    <a:lnTo>
                      <a:pt x="18" y="38"/>
                    </a:lnTo>
                    <a:lnTo>
                      <a:pt x="16" y="34"/>
                    </a:lnTo>
                    <a:lnTo>
                      <a:pt x="15" y="29"/>
                    </a:lnTo>
                    <a:lnTo>
                      <a:pt x="15" y="25"/>
                    </a:lnTo>
                    <a:lnTo>
                      <a:pt x="17" y="19"/>
                    </a:lnTo>
                    <a:lnTo>
                      <a:pt x="19" y="14"/>
                    </a:lnTo>
                    <a:lnTo>
                      <a:pt x="23" y="10"/>
                    </a:lnTo>
                    <a:lnTo>
                      <a:pt x="27" y="7"/>
                    </a:lnTo>
                    <a:lnTo>
                      <a:pt x="34" y="4"/>
                    </a:lnTo>
                    <a:lnTo>
                      <a:pt x="40" y="2"/>
                    </a:lnTo>
                    <a:lnTo>
                      <a:pt x="49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79" y="0"/>
                    </a:lnTo>
                    <a:lnTo>
                      <a:pt x="84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85" y="17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51" name="Freeform 26"/>
              <p:cNvSpPr>
                <a:spLocks/>
              </p:cNvSpPr>
              <p:nvPr/>
            </p:nvSpPr>
            <p:spPr bwMode="auto">
              <a:xfrm>
                <a:off x="900" y="575"/>
                <a:ext cx="100" cy="104"/>
              </a:xfrm>
              <a:custGeom>
                <a:avLst/>
                <a:gdLst>
                  <a:gd name="T0" fmla="*/ 53 w 99"/>
                  <a:gd name="T1" fmla="*/ 64 h 105"/>
                  <a:gd name="T2" fmla="*/ 51 w 99"/>
                  <a:gd name="T3" fmla="*/ 64 h 105"/>
                  <a:gd name="T4" fmla="*/ 50 w 99"/>
                  <a:gd name="T5" fmla="*/ 64 h 105"/>
                  <a:gd name="T6" fmla="*/ 49 w 99"/>
                  <a:gd name="T7" fmla="*/ 64 h 105"/>
                  <a:gd name="T8" fmla="*/ 47 w 99"/>
                  <a:gd name="T9" fmla="*/ 64 h 105"/>
                  <a:gd name="T10" fmla="*/ 46 w 99"/>
                  <a:gd name="T11" fmla="*/ 64 h 105"/>
                  <a:gd name="T12" fmla="*/ 44 w 99"/>
                  <a:gd name="T13" fmla="*/ 64 h 105"/>
                  <a:gd name="T14" fmla="*/ 43 w 99"/>
                  <a:gd name="T15" fmla="*/ 64 h 105"/>
                  <a:gd name="T16" fmla="*/ 42 w 99"/>
                  <a:gd name="T17" fmla="*/ 63 h 105"/>
                  <a:gd name="T18" fmla="*/ 41 w 99"/>
                  <a:gd name="T19" fmla="*/ 48 h 105"/>
                  <a:gd name="T20" fmla="*/ 42 w 99"/>
                  <a:gd name="T21" fmla="*/ 48 h 105"/>
                  <a:gd name="T22" fmla="*/ 43 w 99"/>
                  <a:gd name="T23" fmla="*/ 49 h 105"/>
                  <a:gd name="T24" fmla="*/ 44 w 99"/>
                  <a:gd name="T25" fmla="*/ 49 h 105"/>
                  <a:gd name="T26" fmla="*/ 46 w 99"/>
                  <a:gd name="T27" fmla="*/ 49 h 105"/>
                  <a:gd name="T28" fmla="*/ 47 w 99"/>
                  <a:gd name="T29" fmla="*/ 49 h 105"/>
                  <a:gd name="T30" fmla="*/ 48 w 99"/>
                  <a:gd name="T31" fmla="*/ 49 h 105"/>
                  <a:gd name="T32" fmla="*/ 50 w 99"/>
                  <a:gd name="T33" fmla="*/ 49 h 105"/>
                  <a:gd name="T34" fmla="*/ 51 w 99"/>
                  <a:gd name="T35" fmla="*/ 49 h 105"/>
                  <a:gd name="T36" fmla="*/ 56 w 99"/>
                  <a:gd name="T37" fmla="*/ 49 h 105"/>
                  <a:gd name="T38" fmla="*/ 61 w 99"/>
                  <a:gd name="T39" fmla="*/ 47 h 105"/>
                  <a:gd name="T40" fmla="*/ 65 w 99"/>
                  <a:gd name="T41" fmla="*/ 45 h 105"/>
                  <a:gd name="T42" fmla="*/ 68 w 99"/>
                  <a:gd name="T43" fmla="*/ 43 h 105"/>
                  <a:gd name="T44" fmla="*/ 71 w 99"/>
                  <a:gd name="T45" fmla="*/ 40 h 105"/>
                  <a:gd name="T46" fmla="*/ 72 w 99"/>
                  <a:gd name="T47" fmla="*/ 37 h 105"/>
                  <a:gd name="T48" fmla="*/ 73 w 99"/>
                  <a:gd name="T49" fmla="*/ 35 h 105"/>
                  <a:gd name="T50" fmla="*/ 74 w 99"/>
                  <a:gd name="T51" fmla="*/ 32 h 105"/>
                  <a:gd name="T52" fmla="*/ 75 w 99"/>
                  <a:gd name="T53" fmla="*/ 28 h 105"/>
                  <a:gd name="T54" fmla="*/ 74 w 99"/>
                  <a:gd name="T55" fmla="*/ 25 h 105"/>
                  <a:gd name="T56" fmla="*/ 74 w 99"/>
                  <a:gd name="T57" fmla="*/ 22 h 105"/>
                  <a:gd name="T58" fmla="*/ 72 w 99"/>
                  <a:gd name="T59" fmla="*/ 20 h 105"/>
                  <a:gd name="T60" fmla="*/ 71 w 99"/>
                  <a:gd name="T61" fmla="*/ 19 h 105"/>
                  <a:gd name="T62" fmla="*/ 68 w 99"/>
                  <a:gd name="T63" fmla="*/ 17 h 105"/>
                  <a:gd name="T64" fmla="*/ 65 w 99"/>
                  <a:gd name="T65" fmla="*/ 17 h 105"/>
                  <a:gd name="T66" fmla="*/ 62 w 99"/>
                  <a:gd name="T67" fmla="*/ 17 h 105"/>
                  <a:gd name="T68" fmla="*/ 43 w 99"/>
                  <a:gd name="T69" fmla="*/ 17 h 105"/>
                  <a:gd name="T70" fmla="*/ 24 w 99"/>
                  <a:gd name="T71" fmla="*/ 104 h 105"/>
                  <a:gd name="T72" fmla="*/ 0 w 99"/>
                  <a:gd name="T73" fmla="*/ 104 h 105"/>
                  <a:gd name="T74" fmla="*/ 23 w 99"/>
                  <a:gd name="T75" fmla="*/ 0 h 105"/>
                  <a:gd name="T76" fmla="*/ 74 w 99"/>
                  <a:gd name="T77" fmla="*/ 0 h 105"/>
                  <a:gd name="T78" fmla="*/ 82 w 99"/>
                  <a:gd name="T79" fmla="*/ 1 h 105"/>
                  <a:gd name="T80" fmla="*/ 88 w 99"/>
                  <a:gd name="T81" fmla="*/ 3 h 105"/>
                  <a:gd name="T82" fmla="*/ 92 w 99"/>
                  <a:gd name="T83" fmla="*/ 7 h 105"/>
                  <a:gd name="T84" fmla="*/ 96 w 99"/>
                  <a:gd name="T85" fmla="*/ 11 h 105"/>
                  <a:gd name="T86" fmla="*/ 97 w 99"/>
                  <a:gd name="T87" fmla="*/ 17 h 105"/>
                  <a:gd name="T88" fmla="*/ 98 w 99"/>
                  <a:gd name="T89" fmla="*/ 22 h 105"/>
                  <a:gd name="T90" fmla="*/ 98 w 99"/>
                  <a:gd name="T91" fmla="*/ 27 h 105"/>
                  <a:gd name="T92" fmla="*/ 97 w 99"/>
                  <a:gd name="T93" fmla="*/ 32 h 105"/>
                  <a:gd name="T94" fmla="*/ 95 w 99"/>
                  <a:gd name="T95" fmla="*/ 40 h 105"/>
                  <a:gd name="T96" fmla="*/ 91 w 99"/>
                  <a:gd name="T97" fmla="*/ 46 h 105"/>
                  <a:gd name="T98" fmla="*/ 87 w 99"/>
                  <a:gd name="T99" fmla="*/ 51 h 105"/>
                  <a:gd name="T100" fmla="*/ 81 w 99"/>
                  <a:gd name="T101" fmla="*/ 56 h 105"/>
                  <a:gd name="T102" fmla="*/ 75 w 99"/>
                  <a:gd name="T103" fmla="*/ 59 h 105"/>
                  <a:gd name="T104" fmla="*/ 68 w 99"/>
                  <a:gd name="T105" fmla="*/ 62 h 105"/>
                  <a:gd name="T106" fmla="*/ 61 w 99"/>
                  <a:gd name="T107" fmla="*/ 64 h 105"/>
                  <a:gd name="T108" fmla="*/ 53 w 99"/>
                  <a:gd name="T109" fmla="*/ 64 h 10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99" h="105">
                    <a:moveTo>
                      <a:pt x="53" y="64"/>
                    </a:moveTo>
                    <a:lnTo>
                      <a:pt x="51" y="64"/>
                    </a:lnTo>
                    <a:lnTo>
                      <a:pt x="50" y="64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6" y="64"/>
                    </a:lnTo>
                    <a:lnTo>
                      <a:pt x="44" y="64"/>
                    </a:lnTo>
                    <a:lnTo>
                      <a:pt x="43" y="64"/>
                    </a:lnTo>
                    <a:lnTo>
                      <a:pt x="42" y="63"/>
                    </a:lnTo>
                    <a:lnTo>
                      <a:pt x="41" y="48"/>
                    </a:lnTo>
                    <a:lnTo>
                      <a:pt x="42" y="48"/>
                    </a:lnTo>
                    <a:lnTo>
                      <a:pt x="43" y="49"/>
                    </a:lnTo>
                    <a:lnTo>
                      <a:pt x="44" y="49"/>
                    </a:lnTo>
                    <a:lnTo>
                      <a:pt x="46" y="49"/>
                    </a:lnTo>
                    <a:lnTo>
                      <a:pt x="47" y="49"/>
                    </a:lnTo>
                    <a:lnTo>
                      <a:pt x="48" y="49"/>
                    </a:lnTo>
                    <a:lnTo>
                      <a:pt x="50" y="49"/>
                    </a:lnTo>
                    <a:lnTo>
                      <a:pt x="51" y="49"/>
                    </a:lnTo>
                    <a:lnTo>
                      <a:pt x="56" y="49"/>
                    </a:lnTo>
                    <a:lnTo>
                      <a:pt x="61" y="47"/>
                    </a:lnTo>
                    <a:lnTo>
                      <a:pt x="65" y="45"/>
                    </a:lnTo>
                    <a:lnTo>
                      <a:pt x="68" y="43"/>
                    </a:lnTo>
                    <a:lnTo>
                      <a:pt x="71" y="40"/>
                    </a:lnTo>
                    <a:lnTo>
                      <a:pt x="72" y="37"/>
                    </a:lnTo>
                    <a:lnTo>
                      <a:pt x="73" y="35"/>
                    </a:lnTo>
                    <a:lnTo>
                      <a:pt x="74" y="32"/>
                    </a:lnTo>
                    <a:lnTo>
                      <a:pt x="75" y="28"/>
                    </a:lnTo>
                    <a:lnTo>
                      <a:pt x="74" y="25"/>
                    </a:lnTo>
                    <a:lnTo>
                      <a:pt x="74" y="22"/>
                    </a:lnTo>
                    <a:lnTo>
                      <a:pt x="72" y="20"/>
                    </a:lnTo>
                    <a:lnTo>
                      <a:pt x="71" y="19"/>
                    </a:lnTo>
                    <a:lnTo>
                      <a:pt x="68" y="17"/>
                    </a:lnTo>
                    <a:lnTo>
                      <a:pt x="65" y="17"/>
                    </a:lnTo>
                    <a:lnTo>
                      <a:pt x="62" y="17"/>
                    </a:lnTo>
                    <a:lnTo>
                      <a:pt x="43" y="17"/>
                    </a:lnTo>
                    <a:lnTo>
                      <a:pt x="24" y="104"/>
                    </a:lnTo>
                    <a:lnTo>
                      <a:pt x="0" y="104"/>
                    </a:lnTo>
                    <a:lnTo>
                      <a:pt x="23" y="0"/>
                    </a:lnTo>
                    <a:lnTo>
                      <a:pt x="74" y="0"/>
                    </a:lnTo>
                    <a:lnTo>
                      <a:pt x="82" y="1"/>
                    </a:lnTo>
                    <a:lnTo>
                      <a:pt x="88" y="3"/>
                    </a:lnTo>
                    <a:lnTo>
                      <a:pt x="92" y="7"/>
                    </a:lnTo>
                    <a:lnTo>
                      <a:pt x="96" y="11"/>
                    </a:lnTo>
                    <a:lnTo>
                      <a:pt x="97" y="17"/>
                    </a:lnTo>
                    <a:lnTo>
                      <a:pt x="98" y="22"/>
                    </a:lnTo>
                    <a:lnTo>
                      <a:pt x="98" y="27"/>
                    </a:lnTo>
                    <a:lnTo>
                      <a:pt x="97" y="32"/>
                    </a:lnTo>
                    <a:lnTo>
                      <a:pt x="95" y="40"/>
                    </a:lnTo>
                    <a:lnTo>
                      <a:pt x="91" y="46"/>
                    </a:lnTo>
                    <a:lnTo>
                      <a:pt x="87" y="51"/>
                    </a:lnTo>
                    <a:lnTo>
                      <a:pt x="81" y="56"/>
                    </a:lnTo>
                    <a:lnTo>
                      <a:pt x="75" y="59"/>
                    </a:lnTo>
                    <a:lnTo>
                      <a:pt x="68" y="62"/>
                    </a:lnTo>
                    <a:lnTo>
                      <a:pt x="61" y="64"/>
                    </a:lnTo>
                    <a:lnTo>
                      <a:pt x="53" y="64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52" name="Freeform 27"/>
              <p:cNvSpPr>
                <a:spLocks/>
              </p:cNvSpPr>
              <p:nvPr/>
            </p:nvSpPr>
            <p:spPr bwMode="auto">
              <a:xfrm>
                <a:off x="1005" y="574"/>
                <a:ext cx="115" cy="55"/>
              </a:xfrm>
              <a:custGeom>
                <a:avLst/>
                <a:gdLst>
                  <a:gd name="T0" fmla="*/ 0 w 115"/>
                  <a:gd name="T1" fmla="*/ 54 h 55"/>
                  <a:gd name="T2" fmla="*/ 0 w 115"/>
                  <a:gd name="T3" fmla="*/ 54 h 55"/>
                  <a:gd name="T4" fmla="*/ 2 w 115"/>
                  <a:gd name="T5" fmla="*/ 47 h 55"/>
                  <a:gd name="T6" fmla="*/ 4 w 115"/>
                  <a:gd name="T7" fmla="*/ 41 h 55"/>
                  <a:gd name="T8" fmla="*/ 7 w 115"/>
                  <a:gd name="T9" fmla="*/ 35 h 55"/>
                  <a:gd name="T10" fmla="*/ 10 w 115"/>
                  <a:gd name="T11" fmla="*/ 30 h 55"/>
                  <a:gd name="T12" fmla="*/ 13 w 115"/>
                  <a:gd name="T13" fmla="*/ 25 h 55"/>
                  <a:gd name="T14" fmla="*/ 16 w 115"/>
                  <a:gd name="T15" fmla="*/ 21 h 55"/>
                  <a:gd name="T16" fmla="*/ 20 w 115"/>
                  <a:gd name="T17" fmla="*/ 17 h 55"/>
                  <a:gd name="T18" fmla="*/ 25 w 115"/>
                  <a:gd name="T19" fmla="*/ 13 h 55"/>
                  <a:gd name="T20" fmla="*/ 29 w 115"/>
                  <a:gd name="T21" fmla="*/ 10 h 55"/>
                  <a:gd name="T22" fmla="*/ 34 w 115"/>
                  <a:gd name="T23" fmla="*/ 7 h 55"/>
                  <a:gd name="T24" fmla="*/ 39 w 115"/>
                  <a:gd name="T25" fmla="*/ 5 h 55"/>
                  <a:gd name="T26" fmla="*/ 45 w 115"/>
                  <a:gd name="T27" fmla="*/ 3 h 55"/>
                  <a:gd name="T28" fmla="*/ 50 w 115"/>
                  <a:gd name="T29" fmla="*/ 2 h 55"/>
                  <a:gd name="T30" fmla="*/ 56 w 115"/>
                  <a:gd name="T31" fmla="*/ 1 h 55"/>
                  <a:gd name="T32" fmla="*/ 62 w 115"/>
                  <a:gd name="T33" fmla="*/ 0 h 55"/>
                  <a:gd name="T34" fmla="*/ 68 w 115"/>
                  <a:gd name="T35" fmla="*/ 0 h 55"/>
                  <a:gd name="T36" fmla="*/ 74 w 115"/>
                  <a:gd name="T37" fmla="*/ 0 h 55"/>
                  <a:gd name="T38" fmla="*/ 80 w 115"/>
                  <a:gd name="T39" fmla="*/ 1 h 55"/>
                  <a:gd name="T40" fmla="*/ 85 w 115"/>
                  <a:gd name="T41" fmla="*/ 2 h 55"/>
                  <a:gd name="T42" fmla="*/ 89 w 115"/>
                  <a:gd name="T43" fmla="*/ 4 h 55"/>
                  <a:gd name="T44" fmla="*/ 94 w 115"/>
                  <a:gd name="T45" fmla="*/ 6 h 55"/>
                  <a:gd name="T46" fmla="*/ 98 w 115"/>
                  <a:gd name="T47" fmla="*/ 9 h 55"/>
                  <a:gd name="T48" fmla="*/ 102 w 115"/>
                  <a:gd name="T49" fmla="*/ 12 h 55"/>
                  <a:gd name="T50" fmla="*/ 105 w 115"/>
                  <a:gd name="T51" fmla="*/ 15 h 55"/>
                  <a:gd name="T52" fmla="*/ 107 w 115"/>
                  <a:gd name="T53" fmla="*/ 19 h 55"/>
                  <a:gd name="T54" fmla="*/ 110 w 115"/>
                  <a:gd name="T55" fmla="*/ 23 h 55"/>
                  <a:gd name="T56" fmla="*/ 111 w 115"/>
                  <a:gd name="T57" fmla="*/ 28 h 55"/>
                  <a:gd name="T58" fmla="*/ 113 w 115"/>
                  <a:gd name="T59" fmla="*/ 32 h 55"/>
                  <a:gd name="T60" fmla="*/ 114 w 115"/>
                  <a:gd name="T61" fmla="*/ 37 h 55"/>
                  <a:gd name="T62" fmla="*/ 114 w 115"/>
                  <a:gd name="T63" fmla="*/ 43 h 55"/>
                  <a:gd name="T64" fmla="*/ 113 w 115"/>
                  <a:gd name="T65" fmla="*/ 48 h 55"/>
                  <a:gd name="T66" fmla="*/ 112 w 115"/>
                  <a:gd name="T67" fmla="*/ 54 h 55"/>
                  <a:gd name="T68" fmla="*/ 112 w 115"/>
                  <a:gd name="T69" fmla="*/ 54 h 55"/>
                  <a:gd name="T70" fmla="*/ 88 w 115"/>
                  <a:gd name="T71" fmla="*/ 54 h 55"/>
                  <a:gd name="T72" fmla="*/ 88 w 115"/>
                  <a:gd name="T73" fmla="*/ 54 h 55"/>
                  <a:gd name="T74" fmla="*/ 89 w 115"/>
                  <a:gd name="T75" fmla="*/ 46 h 55"/>
                  <a:gd name="T76" fmla="*/ 90 w 115"/>
                  <a:gd name="T77" fmla="*/ 39 h 55"/>
                  <a:gd name="T78" fmla="*/ 88 w 115"/>
                  <a:gd name="T79" fmla="*/ 33 h 55"/>
                  <a:gd name="T80" fmla="*/ 86 w 115"/>
                  <a:gd name="T81" fmla="*/ 27 h 55"/>
                  <a:gd name="T82" fmla="*/ 83 w 115"/>
                  <a:gd name="T83" fmla="*/ 23 h 55"/>
                  <a:gd name="T84" fmla="*/ 78 w 115"/>
                  <a:gd name="T85" fmla="*/ 19 h 55"/>
                  <a:gd name="T86" fmla="*/ 72 w 115"/>
                  <a:gd name="T87" fmla="*/ 17 h 55"/>
                  <a:gd name="T88" fmla="*/ 65 w 115"/>
                  <a:gd name="T89" fmla="*/ 17 h 55"/>
                  <a:gd name="T90" fmla="*/ 57 w 115"/>
                  <a:gd name="T91" fmla="*/ 17 h 55"/>
                  <a:gd name="T92" fmla="*/ 50 w 115"/>
                  <a:gd name="T93" fmla="*/ 19 h 55"/>
                  <a:gd name="T94" fmla="*/ 44 w 115"/>
                  <a:gd name="T95" fmla="*/ 22 h 55"/>
                  <a:gd name="T96" fmla="*/ 38 w 115"/>
                  <a:gd name="T97" fmla="*/ 27 h 55"/>
                  <a:gd name="T98" fmla="*/ 33 w 115"/>
                  <a:gd name="T99" fmla="*/ 32 h 55"/>
                  <a:gd name="T100" fmla="*/ 29 w 115"/>
                  <a:gd name="T101" fmla="*/ 38 h 55"/>
                  <a:gd name="T102" fmla="*/ 27 w 115"/>
                  <a:gd name="T103" fmla="*/ 46 h 55"/>
                  <a:gd name="T104" fmla="*/ 24 w 115"/>
                  <a:gd name="T105" fmla="*/ 54 h 55"/>
                  <a:gd name="T106" fmla="*/ 24 w 115"/>
                  <a:gd name="T107" fmla="*/ 54 h 55"/>
                  <a:gd name="T108" fmla="*/ 0 w 115"/>
                  <a:gd name="T109" fmla="*/ 54 h 5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15" h="55">
                    <a:moveTo>
                      <a:pt x="0" y="54"/>
                    </a:moveTo>
                    <a:lnTo>
                      <a:pt x="0" y="54"/>
                    </a:lnTo>
                    <a:lnTo>
                      <a:pt x="2" y="47"/>
                    </a:lnTo>
                    <a:lnTo>
                      <a:pt x="4" y="41"/>
                    </a:lnTo>
                    <a:lnTo>
                      <a:pt x="7" y="35"/>
                    </a:lnTo>
                    <a:lnTo>
                      <a:pt x="10" y="30"/>
                    </a:lnTo>
                    <a:lnTo>
                      <a:pt x="13" y="25"/>
                    </a:lnTo>
                    <a:lnTo>
                      <a:pt x="16" y="21"/>
                    </a:lnTo>
                    <a:lnTo>
                      <a:pt x="20" y="17"/>
                    </a:lnTo>
                    <a:lnTo>
                      <a:pt x="25" y="13"/>
                    </a:lnTo>
                    <a:lnTo>
                      <a:pt x="29" y="10"/>
                    </a:lnTo>
                    <a:lnTo>
                      <a:pt x="34" y="7"/>
                    </a:lnTo>
                    <a:lnTo>
                      <a:pt x="39" y="5"/>
                    </a:lnTo>
                    <a:lnTo>
                      <a:pt x="45" y="3"/>
                    </a:lnTo>
                    <a:lnTo>
                      <a:pt x="50" y="2"/>
                    </a:lnTo>
                    <a:lnTo>
                      <a:pt x="56" y="1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80" y="1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94" y="6"/>
                    </a:lnTo>
                    <a:lnTo>
                      <a:pt x="98" y="9"/>
                    </a:lnTo>
                    <a:lnTo>
                      <a:pt x="102" y="12"/>
                    </a:lnTo>
                    <a:lnTo>
                      <a:pt x="105" y="15"/>
                    </a:lnTo>
                    <a:lnTo>
                      <a:pt x="107" y="19"/>
                    </a:lnTo>
                    <a:lnTo>
                      <a:pt x="110" y="23"/>
                    </a:lnTo>
                    <a:lnTo>
                      <a:pt x="111" y="28"/>
                    </a:lnTo>
                    <a:lnTo>
                      <a:pt x="113" y="32"/>
                    </a:lnTo>
                    <a:lnTo>
                      <a:pt x="114" y="37"/>
                    </a:lnTo>
                    <a:lnTo>
                      <a:pt x="114" y="43"/>
                    </a:lnTo>
                    <a:lnTo>
                      <a:pt x="113" y="48"/>
                    </a:lnTo>
                    <a:lnTo>
                      <a:pt x="112" y="54"/>
                    </a:lnTo>
                    <a:lnTo>
                      <a:pt x="88" y="54"/>
                    </a:lnTo>
                    <a:lnTo>
                      <a:pt x="89" y="46"/>
                    </a:lnTo>
                    <a:lnTo>
                      <a:pt x="90" y="39"/>
                    </a:lnTo>
                    <a:lnTo>
                      <a:pt x="88" y="33"/>
                    </a:lnTo>
                    <a:lnTo>
                      <a:pt x="86" y="27"/>
                    </a:lnTo>
                    <a:lnTo>
                      <a:pt x="83" y="23"/>
                    </a:lnTo>
                    <a:lnTo>
                      <a:pt x="78" y="19"/>
                    </a:lnTo>
                    <a:lnTo>
                      <a:pt x="72" y="17"/>
                    </a:lnTo>
                    <a:lnTo>
                      <a:pt x="65" y="17"/>
                    </a:lnTo>
                    <a:lnTo>
                      <a:pt x="57" y="17"/>
                    </a:lnTo>
                    <a:lnTo>
                      <a:pt x="50" y="19"/>
                    </a:lnTo>
                    <a:lnTo>
                      <a:pt x="44" y="22"/>
                    </a:lnTo>
                    <a:lnTo>
                      <a:pt x="38" y="27"/>
                    </a:lnTo>
                    <a:lnTo>
                      <a:pt x="33" y="32"/>
                    </a:lnTo>
                    <a:lnTo>
                      <a:pt x="29" y="38"/>
                    </a:lnTo>
                    <a:lnTo>
                      <a:pt x="27" y="46"/>
                    </a:lnTo>
                    <a:lnTo>
                      <a:pt x="24" y="54"/>
                    </a:lnTo>
                    <a:lnTo>
                      <a:pt x="0" y="54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53" name="Freeform 28"/>
              <p:cNvSpPr>
                <a:spLocks/>
              </p:cNvSpPr>
              <p:nvPr/>
            </p:nvSpPr>
            <p:spPr bwMode="auto">
              <a:xfrm>
                <a:off x="1004" y="629"/>
                <a:ext cx="115" cy="54"/>
              </a:xfrm>
              <a:custGeom>
                <a:avLst/>
                <a:gdLst>
                  <a:gd name="T0" fmla="*/ 1 w 116"/>
                  <a:gd name="T1" fmla="*/ 0 h 54"/>
                  <a:gd name="T2" fmla="*/ 1 w 116"/>
                  <a:gd name="T3" fmla="*/ 5 h 54"/>
                  <a:gd name="T4" fmla="*/ 0 w 116"/>
                  <a:gd name="T5" fmla="*/ 10 h 54"/>
                  <a:gd name="T6" fmla="*/ 0 w 116"/>
                  <a:gd name="T7" fmla="*/ 16 h 54"/>
                  <a:gd name="T8" fmla="*/ 1 w 116"/>
                  <a:gd name="T9" fmla="*/ 21 h 54"/>
                  <a:gd name="T10" fmla="*/ 2 w 116"/>
                  <a:gd name="T11" fmla="*/ 25 h 54"/>
                  <a:gd name="T12" fmla="*/ 4 w 116"/>
                  <a:gd name="T13" fmla="*/ 29 h 54"/>
                  <a:gd name="T14" fmla="*/ 6 w 116"/>
                  <a:gd name="T15" fmla="*/ 33 h 54"/>
                  <a:gd name="T16" fmla="*/ 9 w 116"/>
                  <a:gd name="T17" fmla="*/ 37 h 54"/>
                  <a:gd name="T18" fmla="*/ 12 w 116"/>
                  <a:gd name="T19" fmla="*/ 41 h 54"/>
                  <a:gd name="T20" fmla="*/ 16 w 116"/>
                  <a:gd name="T21" fmla="*/ 44 h 54"/>
                  <a:gd name="T22" fmla="*/ 20 w 116"/>
                  <a:gd name="T23" fmla="*/ 47 h 54"/>
                  <a:gd name="T24" fmla="*/ 24 w 116"/>
                  <a:gd name="T25" fmla="*/ 49 h 54"/>
                  <a:gd name="T26" fmla="*/ 29 w 116"/>
                  <a:gd name="T27" fmla="*/ 51 h 54"/>
                  <a:gd name="T28" fmla="*/ 35 w 116"/>
                  <a:gd name="T29" fmla="*/ 52 h 54"/>
                  <a:gd name="T30" fmla="*/ 40 w 116"/>
                  <a:gd name="T31" fmla="*/ 53 h 54"/>
                  <a:gd name="T32" fmla="*/ 47 w 116"/>
                  <a:gd name="T33" fmla="*/ 53 h 54"/>
                  <a:gd name="T34" fmla="*/ 53 w 116"/>
                  <a:gd name="T35" fmla="*/ 53 h 54"/>
                  <a:gd name="T36" fmla="*/ 59 w 116"/>
                  <a:gd name="T37" fmla="*/ 52 h 54"/>
                  <a:gd name="T38" fmla="*/ 65 w 116"/>
                  <a:gd name="T39" fmla="*/ 51 h 54"/>
                  <a:gd name="T40" fmla="*/ 70 w 116"/>
                  <a:gd name="T41" fmla="*/ 50 h 54"/>
                  <a:gd name="T42" fmla="*/ 76 w 116"/>
                  <a:gd name="T43" fmla="*/ 48 h 54"/>
                  <a:gd name="T44" fmla="*/ 81 w 116"/>
                  <a:gd name="T45" fmla="*/ 46 h 54"/>
                  <a:gd name="T46" fmla="*/ 86 w 116"/>
                  <a:gd name="T47" fmla="*/ 44 h 54"/>
                  <a:gd name="T48" fmla="*/ 90 w 116"/>
                  <a:gd name="T49" fmla="*/ 40 h 54"/>
                  <a:gd name="T50" fmla="*/ 94 w 116"/>
                  <a:gd name="T51" fmla="*/ 37 h 54"/>
                  <a:gd name="T52" fmla="*/ 98 w 116"/>
                  <a:gd name="T53" fmla="*/ 33 h 54"/>
                  <a:gd name="T54" fmla="*/ 102 w 116"/>
                  <a:gd name="T55" fmla="*/ 29 h 54"/>
                  <a:gd name="T56" fmla="*/ 105 w 116"/>
                  <a:gd name="T57" fmla="*/ 24 h 54"/>
                  <a:gd name="T58" fmla="*/ 108 w 116"/>
                  <a:gd name="T59" fmla="*/ 19 h 54"/>
                  <a:gd name="T60" fmla="*/ 111 w 116"/>
                  <a:gd name="T61" fmla="*/ 13 h 54"/>
                  <a:gd name="T62" fmla="*/ 113 w 116"/>
                  <a:gd name="T63" fmla="*/ 7 h 54"/>
                  <a:gd name="T64" fmla="*/ 115 w 116"/>
                  <a:gd name="T65" fmla="*/ 0 h 54"/>
                  <a:gd name="T66" fmla="*/ 91 w 116"/>
                  <a:gd name="T67" fmla="*/ 0 h 54"/>
                  <a:gd name="T68" fmla="*/ 88 w 116"/>
                  <a:gd name="T69" fmla="*/ 8 h 54"/>
                  <a:gd name="T70" fmla="*/ 85 w 116"/>
                  <a:gd name="T71" fmla="*/ 15 h 54"/>
                  <a:gd name="T72" fmla="*/ 82 w 116"/>
                  <a:gd name="T73" fmla="*/ 22 h 54"/>
                  <a:gd name="T74" fmla="*/ 77 w 116"/>
                  <a:gd name="T75" fmla="*/ 27 h 54"/>
                  <a:gd name="T76" fmla="*/ 71 w 116"/>
                  <a:gd name="T77" fmla="*/ 31 h 54"/>
                  <a:gd name="T78" fmla="*/ 65 w 116"/>
                  <a:gd name="T79" fmla="*/ 34 h 54"/>
                  <a:gd name="T80" fmla="*/ 58 w 116"/>
                  <a:gd name="T81" fmla="*/ 36 h 54"/>
                  <a:gd name="T82" fmla="*/ 50 w 116"/>
                  <a:gd name="T83" fmla="*/ 37 h 54"/>
                  <a:gd name="T84" fmla="*/ 42 w 116"/>
                  <a:gd name="T85" fmla="*/ 36 h 54"/>
                  <a:gd name="T86" fmla="*/ 36 w 116"/>
                  <a:gd name="T87" fmla="*/ 33 h 54"/>
                  <a:gd name="T88" fmla="*/ 31 w 116"/>
                  <a:gd name="T89" fmla="*/ 30 h 54"/>
                  <a:gd name="T90" fmla="*/ 28 w 116"/>
                  <a:gd name="T91" fmla="*/ 26 h 54"/>
                  <a:gd name="T92" fmla="*/ 25 w 116"/>
                  <a:gd name="T93" fmla="*/ 20 h 54"/>
                  <a:gd name="T94" fmla="*/ 24 w 116"/>
                  <a:gd name="T95" fmla="*/ 14 h 54"/>
                  <a:gd name="T96" fmla="*/ 24 w 116"/>
                  <a:gd name="T97" fmla="*/ 7 h 54"/>
                  <a:gd name="T98" fmla="*/ 25 w 116"/>
                  <a:gd name="T99" fmla="*/ 0 h 54"/>
                  <a:gd name="T100" fmla="*/ 1 w 116"/>
                  <a:gd name="T101" fmla="*/ 0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16" h="54">
                    <a:moveTo>
                      <a:pt x="1" y="0"/>
                    </a:moveTo>
                    <a:lnTo>
                      <a:pt x="1" y="5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1" y="21"/>
                    </a:lnTo>
                    <a:lnTo>
                      <a:pt x="2" y="25"/>
                    </a:lnTo>
                    <a:lnTo>
                      <a:pt x="4" y="29"/>
                    </a:lnTo>
                    <a:lnTo>
                      <a:pt x="6" y="33"/>
                    </a:lnTo>
                    <a:lnTo>
                      <a:pt x="9" y="37"/>
                    </a:lnTo>
                    <a:lnTo>
                      <a:pt x="12" y="41"/>
                    </a:lnTo>
                    <a:lnTo>
                      <a:pt x="16" y="44"/>
                    </a:lnTo>
                    <a:lnTo>
                      <a:pt x="20" y="47"/>
                    </a:lnTo>
                    <a:lnTo>
                      <a:pt x="24" y="49"/>
                    </a:lnTo>
                    <a:lnTo>
                      <a:pt x="29" y="51"/>
                    </a:lnTo>
                    <a:lnTo>
                      <a:pt x="35" y="52"/>
                    </a:lnTo>
                    <a:lnTo>
                      <a:pt x="40" y="53"/>
                    </a:lnTo>
                    <a:lnTo>
                      <a:pt x="47" y="53"/>
                    </a:lnTo>
                    <a:lnTo>
                      <a:pt x="53" y="53"/>
                    </a:lnTo>
                    <a:lnTo>
                      <a:pt x="59" y="52"/>
                    </a:lnTo>
                    <a:lnTo>
                      <a:pt x="65" y="51"/>
                    </a:lnTo>
                    <a:lnTo>
                      <a:pt x="70" y="50"/>
                    </a:lnTo>
                    <a:lnTo>
                      <a:pt x="76" y="48"/>
                    </a:lnTo>
                    <a:lnTo>
                      <a:pt x="81" y="46"/>
                    </a:lnTo>
                    <a:lnTo>
                      <a:pt x="86" y="44"/>
                    </a:lnTo>
                    <a:lnTo>
                      <a:pt x="90" y="40"/>
                    </a:lnTo>
                    <a:lnTo>
                      <a:pt x="94" y="37"/>
                    </a:lnTo>
                    <a:lnTo>
                      <a:pt x="98" y="33"/>
                    </a:lnTo>
                    <a:lnTo>
                      <a:pt x="102" y="29"/>
                    </a:lnTo>
                    <a:lnTo>
                      <a:pt x="105" y="24"/>
                    </a:lnTo>
                    <a:lnTo>
                      <a:pt x="108" y="19"/>
                    </a:lnTo>
                    <a:lnTo>
                      <a:pt x="111" y="13"/>
                    </a:lnTo>
                    <a:lnTo>
                      <a:pt x="113" y="7"/>
                    </a:lnTo>
                    <a:lnTo>
                      <a:pt x="115" y="0"/>
                    </a:lnTo>
                    <a:lnTo>
                      <a:pt x="91" y="0"/>
                    </a:lnTo>
                    <a:lnTo>
                      <a:pt x="88" y="8"/>
                    </a:lnTo>
                    <a:lnTo>
                      <a:pt x="85" y="15"/>
                    </a:lnTo>
                    <a:lnTo>
                      <a:pt x="82" y="22"/>
                    </a:lnTo>
                    <a:lnTo>
                      <a:pt x="77" y="27"/>
                    </a:lnTo>
                    <a:lnTo>
                      <a:pt x="71" y="31"/>
                    </a:lnTo>
                    <a:lnTo>
                      <a:pt x="65" y="34"/>
                    </a:lnTo>
                    <a:lnTo>
                      <a:pt x="58" y="36"/>
                    </a:lnTo>
                    <a:lnTo>
                      <a:pt x="50" y="37"/>
                    </a:lnTo>
                    <a:lnTo>
                      <a:pt x="42" y="36"/>
                    </a:lnTo>
                    <a:lnTo>
                      <a:pt x="36" y="33"/>
                    </a:lnTo>
                    <a:lnTo>
                      <a:pt x="31" y="30"/>
                    </a:lnTo>
                    <a:lnTo>
                      <a:pt x="28" y="26"/>
                    </a:lnTo>
                    <a:lnTo>
                      <a:pt x="25" y="20"/>
                    </a:lnTo>
                    <a:lnTo>
                      <a:pt x="24" y="14"/>
                    </a:lnTo>
                    <a:lnTo>
                      <a:pt x="24" y="7"/>
                    </a:lnTo>
                    <a:lnTo>
                      <a:pt x="25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54" name="Freeform 29"/>
              <p:cNvSpPr>
                <a:spLocks/>
              </p:cNvSpPr>
              <p:nvPr/>
            </p:nvSpPr>
            <p:spPr bwMode="auto">
              <a:xfrm>
                <a:off x="1117" y="575"/>
                <a:ext cx="93" cy="104"/>
              </a:xfrm>
              <a:custGeom>
                <a:avLst/>
                <a:gdLst>
                  <a:gd name="T0" fmla="*/ 87 w 93"/>
                  <a:gd name="T1" fmla="*/ 17 h 105"/>
                  <a:gd name="T2" fmla="*/ 82 w 93"/>
                  <a:gd name="T3" fmla="*/ 17 h 105"/>
                  <a:gd name="T4" fmla="*/ 74 w 93"/>
                  <a:gd name="T5" fmla="*/ 17 h 105"/>
                  <a:gd name="T6" fmla="*/ 66 w 93"/>
                  <a:gd name="T7" fmla="*/ 17 h 105"/>
                  <a:gd name="T8" fmla="*/ 58 w 93"/>
                  <a:gd name="T9" fmla="*/ 17 h 105"/>
                  <a:gd name="T10" fmla="*/ 51 w 93"/>
                  <a:gd name="T11" fmla="*/ 18 h 105"/>
                  <a:gd name="T12" fmla="*/ 46 w 93"/>
                  <a:gd name="T13" fmla="*/ 20 h 105"/>
                  <a:gd name="T14" fmla="*/ 44 w 93"/>
                  <a:gd name="T15" fmla="*/ 22 h 105"/>
                  <a:gd name="T16" fmla="*/ 43 w 93"/>
                  <a:gd name="T17" fmla="*/ 27 h 105"/>
                  <a:gd name="T18" fmla="*/ 46 w 93"/>
                  <a:gd name="T19" fmla="*/ 33 h 105"/>
                  <a:gd name="T20" fmla="*/ 51 w 93"/>
                  <a:gd name="T21" fmla="*/ 39 h 105"/>
                  <a:gd name="T22" fmla="*/ 58 w 93"/>
                  <a:gd name="T23" fmla="*/ 45 h 105"/>
                  <a:gd name="T24" fmla="*/ 66 w 93"/>
                  <a:gd name="T25" fmla="*/ 51 h 105"/>
                  <a:gd name="T26" fmla="*/ 74 w 93"/>
                  <a:gd name="T27" fmla="*/ 59 h 105"/>
                  <a:gd name="T28" fmla="*/ 79 w 93"/>
                  <a:gd name="T29" fmla="*/ 66 h 105"/>
                  <a:gd name="T30" fmla="*/ 81 w 93"/>
                  <a:gd name="T31" fmla="*/ 75 h 105"/>
                  <a:gd name="T32" fmla="*/ 80 w 93"/>
                  <a:gd name="T33" fmla="*/ 84 h 105"/>
                  <a:gd name="T34" fmla="*/ 74 w 93"/>
                  <a:gd name="T35" fmla="*/ 93 h 105"/>
                  <a:gd name="T36" fmla="*/ 63 w 93"/>
                  <a:gd name="T37" fmla="*/ 100 h 105"/>
                  <a:gd name="T38" fmla="*/ 46 w 93"/>
                  <a:gd name="T39" fmla="*/ 103 h 105"/>
                  <a:gd name="T40" fmla="*/ 0 w 93"/>
                  <a:gd name="T41" fmla="*/ 104 h 105"/>
                  <a:gd name="T42" fmla="*/ 33 w 93"/>
                  <a:gd name="T43" fmla="*/ 87 h 105"/>
                  <a:gd name="T44" fmla="*/ 40 w 93"/>
                  <a:gd name="T45" fmla="*/ 87 h 105"/>
                  <a:gd name="T46" fmla="*/ 46 w 93"/>
                  <a:gd name="T47" fmla="*/ 86 h 105"/>
                  <a:gd name="T48" fmla="*/ 51 w 93"/>
                  <a:gd name="T49" fmla="*/ 84 h 105"/>
                  <a:gd name="T50" fmla="*/ 55 w 93"/>
                  <a:gd name="T51" fmla="*/ 79 h 105"/>
                  <a:gd name="T52" fmla="*/ 54 w 93"/>
                  <a:gd name="T53" fmla="*/ 73 h 105"/>
                  <a:gd name="T54" fmla="*/ 50 w 93"/>
                  <a:gd name="T55" fmla="*/ 68 h 105"/>
                  <a:gd name="T56" fmla="*/ 43 w 93"/>
                  <a:gd name="T57" fmla="*/ 62 h 105"/>
                  <a:gd name="T58" fmla="*/ 36 w 93"/>
                  <a:gd name="T59" fmla="*/ 55 h 105"/>
                  <a:gd name="T60" fmla="*/ 28 w 93"/>
                  <a:gd name="T61" fmla="*/ 49 h 105"/>
                  <a:gd name="T62" fmla="*/ 22 w 93"/>
                  <a:gd name="T63" fmla="*/ 41 h 105"/>
                  <a:gd name="T64" fmla="*/ 17 w 93"/>
                  <a:gd name="T65" fmla="*/ 33 h 105"/>
                  <a:gd name="T66" fmla="*/ 17 w 93"/>
                  <a:gd name="T67" fmla="*/ 25 h 105"/>
                  <a:gd name="T68" fmla="*/ 20 w 93"/>
                  <a:gd name="T69" fmla="*/ 14 h 105"/>
                  <a:gd name="T70" fmla="*/ 29 w 93"/>
                  <a:gd name="T71" fmla="*/ 7 h 105"/>
                  <a:gd name="T72" fmla="*/ 42 w 93"/>
                  <a:gd name="T73" fmla="*/ 2 h 105"/>
                  <a:gd name="T74" fmla="*/ 60 w 93"/>
                  <a:gd name="T75" fmla="*/ 0 h 105"/>
                  <a:gd name="T76" fmla="*/ 65 w 93"/>
                  <a:gd name="T77" fmla="*/ 0 h 105"/>
                  <a:gd name="T78" fmla="*/ 76 w 93"/>
                  <a:gd name="T79" fmla="*/ 0 h 105"/>
                  <a:gd name="T80" fmla="*/ 87 w 93"/>
                  <a:gd name="T81" fmla="*/ 0 h 105"/>
                  <a:gd name="T82" fmla="*/ 92 w 93"/>
                  <a:gd name="T83" fmla="*/ 0 h 10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3" h="105">
                    <a:moveTo>
                      <a:pt x="88" y="17"/>
                    </a:moveTo>
                    <a:lnTo>
                      <a:pt x="87" y="17"/>
                    </a:lnTo>
                    <a:lnTo>
                      <a:pt x="85" y="17"/>
                    </a:lnTo>
                    <a:lnTo>
                      <a:pt x="82" y="17"/>
                    </a:lnTo>
                    <a:lnTo>
                      <a:pt x="79" y="17"/>
                    </a:lnTo>
                    <a:lnTo>
                      <a:pt x="74" y="17"/>
                    </a:lnTo>
                    <a:lnTo>
                      <a:pt x="70" y="17"/>
                    </a:lnTo>
                    <a:lnTo>
                      <a:pt x="66" y="17"/>
                    </a:lnTo>
                    <a:lnTo>
                      <a:pt x="63" y="17"/>
                    </a:lnTo>
                    <a:lnTo>
                      <a:pt x="58" y="17"/>
                    </a:lnTo>
                    <a:lnTo>
                      <a:pt x="54" y="17"/>
                    </a:lnTo>
                    <a:lnTo>
                      <a:pt x="51" y="18"/>
                    </a:lnTo>
                    <a:lnTo>
                      <a:pt x="48" y="19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4" y="22"/>
                    </a:lnTo>
                    <a:lnTo>
                      <a:pt x="43" y="24"/>
                    </a:lnTo>
                    <a:lnTo>
                      <a:pt x="43" y="27"/>
                    </a:lnTo>
                    <a:lnTo>
                      <a:pt x="44" y="30"/>
                    </a:lnTo>
                    <a:lnTo>
                      <a:pt x="46" y="33"/>
                    </a:lnTo>
                    <a:lnTo>
                      <a:pt x="48" y="36"/>
                    </a:lnTo>
                    <a:lnTo>
                      <a:pt x="51" y="39"/>
                    </a:lnTo>
                    <a:lnTo>
                      <a:pt x="54" y="42"/>
                    </a:lnTo>
                    <a:lnTo>
                      <a:pt x="58" y="45"/>
                    </a:lnTo>
                    <a:lnTo>
                      <a:pt x="62" y="49"/>
                    </a:lnTo>
                    <a:lnTo>
                      <a:pt x="66" y="51"/>
                    </a:lnTo>
                    <a:lnTo>
                      <a:pt x="70" y="55"/>
                    </a:lnTo>
                    <a:lnTo>
                      <a:pt x="74" y="59"/>
                    </a:lnTo>
                    <a:lnTo>
                      <a:pt x="77" y="62"/>
                    </a:lnTo>
                    <a:lnTo>
                      <a:pt x="79" y="66"/>
                    </a:lnTo>
                    <a:lnTo>
                      <a:pt x="81" y="70"/>
                    </a:lnTo>
                    <a:lnTo>
                      <a:pt x="81" y="75"/>
                    </a:lnTo>
                    <a:lnTo>
                      <a:pt x="81" y="79"/>
                    </a:lnTo>
                    <a:lnTo>
                      <a:pt x="80" y="84"/>
                    </a:lnTo>
                    <a:lnTo>
                      <a:pt x="78" y="89"/>
                    </a:lnTo>
                    <a:lnTo>
                      <a:pt x="74" y="93"/>
                    </a:lnTo>
                    <a:lnTo>
                      <a:pt x="69" y="97"/>
                    </a:lnTo>
                    <a:lnTo>
                      <a:pt x="63" y="100"/>
                    </a:lnTo>
                    <a:lnTo>
                      <a:pt x="55" y="102"/>
                    </a:lnTo>
                    <a:lnTo>
                      <a:pt x="46" y="103"/>
                    </a:lnTo>
                    <a:lnTo>
                      <a:pt x="36" y="104"/>
                    </a:lnTo>
                    <a:lnTo>
                      <a:pt x="0" y="104"/>
                    </a:lnTo>
                    <a:lnTo>
                      <a:pt x="4" y="87"/>
                    </a:lnTo>
                    <a:lnTo>
                      <a:pt x="33" y="87"/>
                    </a:lnTo>
                    <a:lnTo>
                      <a:pt x="36" y="87"/>
                    </a:lnTo>
                    <a:lnTo>
                      <a:pt x="40" y="87"/>
                    </a:lnTo>
                    <a:lnTo>
                      <a:pt x="43" y="87"/>
                    </a:lnTo>
                    <a:lnTo>
                      <a:pt x="46" y="86"/>
                    </a:lnTo>
                    <a:lnTo>
                      <a:pt x="49" y="86"/>
                    </a:lnTo>
                    <a:lnTo>
                      <a:pt x="51" y="84"/>
                    </a:lnTo>
                    <a:lnTo>
                      <a:pt x="53" y="82"/>
                    </a:lnTo>
                    <a:lnTo>
                      <a:pt x="55" y="79"/>
                    </a:lnTo>
                    <a:lnTo>
                      <a:pt x="55" y="76"/>
                    </a:lnTo>
                    <a:lnTo>
                      <a:pt x="54" y="73"/>
                    </a:lnTo>
                    <a:lnTo>
                      <a:pt x="52" y="71"/>
                    </a:lnTo>
                    <a:lnTo>
                      <a:pt x="50" y="68"/>
                    </a:lnTo>
                    <a:lnTo>
                      <a:pt x="47" y="65"/>
                    </a:lnTo>
                    <a:lnTo>
                      <a:pt x="43" y="62"/>
                    </a:lnTo>
                    <a:lnTo>
                      <a:pt x="40" y="59"/>
                    </a:lnTo>
                    <a:lnTo>
                      <a:pt x="36" y="55"/>
                    </a:lnTo>
                    <a:lnTo>
                      <a:pt x="32" y="52"/>
                    </a:lnTo>
                    <a:lnTo>
                      <a:pt x="28" y="49"/>
                    </a:lnTo>
                    <a:lnTo>
                      <a:pt x="25" y="45"/>
                    </a:lnTo>
                    <a:lnTo>
                      <a:pt x="22" y="41"/>
                    </a:lnTo>
                    <a:lnTo>
                      <a:pt x="19" y="37"/>
                    </a:lnTo>
                    <a:lnTo>
                      <a:pt x="17" y="33"/>
                    </a:lnTo>
                    <a:lnTo>
                      <a:pt x="16" y="29"/>
                    </a:lnTo>
                    <a:lnTo>
                      <a:pt x="17" y="25"/>
                    </a:lnTo>
                    <a:lnTo>
                      <a:pt x="18" y="19"/>
                    </a:lnTo>
                    <a:lnTo>
                      <a:pt x="20" y="14"/>
                    </a:lnTo>
                    <a:lnTo>
                      <a:pt x="24" y="10"/>
                    </a:lnTo>
                    <a:lnTo>
                      <a:pt x="29" y="7"/>
                    </a:lnTo>
                    <a:lnTo>
                      <a:pt x="35" y="4"/>
                    </a:lnTo>
                    <a:lnTo>
                      <a:pt x="42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88" y="17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55" name="Freeform 30"/>
              <p:cNvSpPr>
                <a:spLocks/>
              </p:cNvSpPr>
              <p:nvPr/>
            </p:nvSpPr>
            <p:spPr bwMode="auto">
              <a:xfrm>
                <a:off x="1220" y="575"/>
                <a:ext cx="92" cy="104"/>
              </a:xfrm>
              <a:custGeom>
                <a:avLst/>
                <a:gdLst>
                  <a:gd name="T0" fmla="*/ 87 w 92"/>
                  <a:gd name="T1" fmla="*/ 17 h 105"/>
                  <a:gd name="T2" fmla="*/ 55 w 92"/>
                  <a:gd name="T3" fmla="*/ 17 h 105"/>
                  <a:gd name="T4" fmla="*/ 37 w 92"/>
                  <a:gd name="T5" fmla="*/ 104 h 105"/>
                  <a:gd name="T6" fmla="*/ 14 w 92"/>
                  <a:gd name="T7" fmla="*/ 104 h 105"/>
                  <a:gd name="T8" fmla="*/ 32 w 92"/>
                  <a:gd name="T9" fmla="*/ 17 h 105"/>
                  <a:gd name="T10" fmla="*/ 0 w 92"/>
                  <a:gd name="T11" fmla="*/ 17 h 105"/>
                  <a:gd name="T12" fmla="*/ 4 w 92"/>
                  <a:gd name="T13" fmla="*/ 0 h 105"/>
                  <a:gd name="T14" fmla="*/ 91 w 92"/>
                  <a:gd name="T15" fmla="*/ 0 h 105"/>
                  <a:gd name="T16" fmla="*/ 87 w 92"/>
                  <a:gd name="T17" fmla="*/ 17 h 1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2" h="105">
                    <a:moveTo>
                      <a:pt x="87" y="17"/>
                    </a:moveTo>
                    <a:lnTo>
                      <a:pt x="55" y="17"/>
                    </a:lnTo>
                    <a:lnTo>
                      <a:pt x="37" y="104"/>
                    </a:lnTo>
                    <a:lnTo>
                      <a:pt x="14" y="104"/>
                    </a:lnTo>
                    <a:lnTo>
                      <a:pt x="32" y="17"/>
                    </a:lnTo>
                    <a:lnTo>
                      <a:pt x="0" y="17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87" y="17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56" name="Freeform 31"/>
              <p:cNvSpPr>
                <a:spLocks/>
              </p:cNvSpPr>
              <p:nvPr/>
            </p:nvSpPr>
            <p:spPr bwMode="auto">
              <a:xfrm>
                <a:off x="1276" y="575"/>
                <a:ext cx="107" cy="104"/>
              </a:xfrm>
              <a:custGeom>
                <a:avLst/>
                <a:gdLst>
                  <a:gd name="T0" fmla="*/ 37 w 107"/>
                  <a:gd name="T1" fmla="*/ 104 h 105"/>
                  <a:gd name="T2" fmla="*/ 46 w 107"/>
                  <a:gd name="T3" fmla="*/ 87 h 105"/>
                  <a:gd name="T4" fmla="*/ 80 w 107"/>
                  <a:gd name="T5" fmla="*/ 87 h 105"/>
                  <a:gd name="T6" fmla="*/ 70 w 107"/>
                  <a:gd name="T7" fmla="*/ 21 h 105"/>
                  <a:gd name="T8" fmla="*/ 24 w 107"/>
                  <a:gd name="T9" fmla="*/ 104 h 105"/>
                  <a:gd name="T10" fmla="*/ 0 w 107"/>
                  <a:gd name="T11" fmla="*/ 104 h 105"/>
                  <a:gd name="T12" fmla="*/ 61 w 107"/>
                  <a:gd name="T13" fmla="*/ 0 h 105"/>
                  <a:gd name="T14" fmla="*/ 89 w 107"/>
                  <a:gd name="T15" fmla="*/ 0 h 105"/>
                  <a:gd name="T16" fmla="*/ 106 w 107"/>
                  <a:gd name="T17" fmla="*/ 104 h 105"/>
                  <a:gd name="T18" fmla="*/ 37 w 107"/>
                  <a:gd name="T19" fmla="*/ 104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7" h="105">
                    <a:moveTo>
                      <a:pt x="37" y="104"/>
                    </a:moveTo>
                    <a:lnTo>
                      <a:pt x="46" y="87"/>
                    </a:lnTo>
                    <a:lnTo>
                      <a:pt x="80" y="87"/>
                    </a:lnTo>
                    <a:lnTo>
                      <a:pt x="70" y="21"/>
                    </a:lnTo>
                    <a:lnTo>
                      <a:pt x="24" y="104"/>
                    </a:lnTo>
                    <a:lnTo>
                      <a:pt x="0" y="104"/>
                    </a:lnTo>
                    <a:lnTo>
                      <a:pt x="61" y="0"/>
                    </a:lnTo>
                    <a:lnTo>
                      <a:pt x="89" y="0"/>
                    </a:lnTo>
                    <a:lnTo>
                      <a:pt x="106" y="104"/>
                    </a:lnTo>
                    <a:lnTo>
                      <a:pt x="37" y="104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57" name="Freeform 32"/>
              <p:cNvSpPr>
                <a:spLocks/>
              </p:cNvSpPr>
              <p:nvPr/>
            </p:nvSpPr>
            <p:spPr bwMode="auto">
              <a:xfrm>
                <a:off x="1397" y="575"/>
                <a:ext cx="77" cy="104"/>
              </a:xfrm>
              <a:custGeom>
                <a:avLst/>
                <a:gdLst>
                  <a:gd name="T0" fmla="*/ 71 w 76"/>
                  <a:gd name="T1" fmla="*/ 104 h 105"/>
                  <a:gd name="T2" fmla="*/ 0 w 76"/>
                  <a:gd name="T3" fmla="*/ 104 h 105"/>
                  <a:gd name="T4" fmla="*/ 22 w 76"/>
                  <a:gd name="T5" fmla="*/ 0 h 105"/>
                  <a:gd name="T6" fmla="*/ 46 w 76"/>
                  <a:gd name="T7" fmla="*/ 0 h 105"/>
                  <a:gd name="T8" fmla="*/ 27 w 76"/>
                  <a:gd name="T9" fmla="*/ 87 h 105"/>
                  <a:gd name="T10" fmla="*/ 75 w 76"/>
                  <a:gd name="T11" fmla="*/ 87 h 105"/>
                  <a:gd name="T12" fmla="*/ 71 w 76"/>
                  <a:gd name="T13" fmla="*/ 104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" h="105">
                    <a:moveTo>
                      <a:pt x="71" y="104"/>
                    </a:moveTo>
                    <a:lnTo>
                      <a:pt x="0" y="104"/>
                    </a:lnTo>
                    <a:lnTo>
                      <a:pt x="22" y="0"/>
                    </a:lnTo>
                    <a:lnTo>
                      <a:pt x="46" y="0"/>
                    </a:lnTo>
                    <a:lnTo>
                      <a:pt x="27" y="87"/>
                    </a:lnTo>
                    <a:lnTo>
                      <a:pt x="75" y="87"/>
                    </a:lnTo>
                    <a:lnTo>
                      <a:pt x="71" y="104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58" name="Freeform 33"/>
              <p:cNvSpPr>
                <a:spLocks/>
              </p:cNvSpPr>
              <p:nvPr/>
            </p:nvSpPr>
            <p:spPr bwMode="auto">
              <a:xfrm>
                <a:off x="1509" y="575"/>
                <a:ext cx="93" cy="104"/>
              </a:xfrm>
              <a:custGeom>
                <a:avLst/>
                <a:gdLst>
                  <a:gd name="T0" fmla="*/ 87 w 93"/>
                  <a:gd name="T1" fmla="*/ 17 h 105"/>
                  <a:gd name="T2" fmla="*/ 82 w 93"/>
                  <a:gd name="T3" fmla="*/ 17 h 105"/>
                  <a:gd name="T4" fmla="*/ 75 w 93"/>
                  <a:gd name="T5" fmla="*/ 17 h 105"/>
                  <a:gd name="T6" fmla="*/ 66 w 93"/>
                  <a:gd name="T7" fmla="*/ 17 h 105"/>
                  <a:gd name="T8" fmla="*/ 58 w 93"/>
                  <a:gd name="T9" fmla="*/ 17 h 105"/>
                  <a:gd name="T10" fmla="*/ 51 w 93"/>
                  <a:gd name="T11" fmla="*/ 18 h 105"/>
                  <a:gd name="T12" fmla="*/ 46 w 93"/>
                  <a:gd name="T13" fmla="*/ 20 h 105"/>
                  <a:gd name="T14" fmla="*/ 44 w 93"/>
                  <a:gd name="T15" fmla="*/ 22 h 105"/>
                  <a:gd name="T16" fmla="*/ 43 w 93"/>
                  <a:gd name="T17" fmla="*/ 27 h 105"/>
                  <a:gd name="T18" fmla="*/ 45 w 93"/>
                  <a:gd name="T19" fmla="*/ 33 h 105"/>
                  <a:gd name="T20" fmla="*/ 51 w 93"/>
                  <a:gd name="T21" fmla="*/ 39 h 105"/>
                  <a:gd name="T22" fmla="*/ 58 w 93"/>
                  <a:gd name="T23" fmla="*/ 45 h 105"/>
                  <a:gd name="T24" fmla="*/ 66 w 93"/>
                  <a:gd name="T25" fmla="*/ 51 h 105"/>
                  <a:gd name="T26" fmla="*/ 74 w 93"/>
                  <a:gd name="T27" fmla="*/ 59 h 105"/>
                  <a:gd name="T28" fmla="*/ 79 w 93"/>
                  <a:gd name="T29" fmla="*/ 66 h 105"/>
                  <a:gd name="T30" fmla="*/ 82 w 93"/>
                  <a:gd name="T31" fmla="*/ 75 h 105"/>
                  <a:gd name="T32" fmla="*/ 80 w 93"/>
                  <a:gd name="T33" fmla="*/ 84 h 105"/>
                  <a:gd name="T34" fmla="*/ 74 w 93"/>
                  <a:gd name="T35" fmla="*/ 93 h 105"/>
                  <a:gd name="T36" fmla="*/ 63 w 93"/>
                  <a:gd name="T37" fmla="*/ 100 h 105"/>
                  <a:gd name="T38" fmla="*/ 47 w 93"/>
                  <a:gd name="T39" fmla="*/ 103 h 105"/>
                  <a:gd name="T40" fmla="*/ 0 w 93"/>
                  <a:gd name="T41" fmla="*/ 104 h 105"/>
                  <a:gd name="T42" fmla="*/ 33 w 93"/>
                  <a:gd name="T43" fmla="*/ 87 h 105"/>
                  <a:gd name="T44" fmla="*/ 40 w 93"/>
                  <a:gd name="T45" fmla="*/ 87 h 105"/>
                  <a:gd name="T46" fmla="*/ 47 w 93"/>
                  <a:gd name="T47" fmla="*/ 86 h 105"/>
                  <a:gd name="T48" fmla="*/ 52 w 93"/>
                  <a:gd name="T49" fmla="*/ 84 h 105"/>
                  <a:gd name="T50" fmla="*/ 55 w 93"/>
                  <a:gd name="T51" fmla="*/ 79 h 105"/>
                  <a:gd name="T52" fmla="*/ 54 w 93"/>
                  <a:gd name="T53" fmla="*/ 73 h 105"/>
                  <a:gd name="T54" fmla="*/ 50 w 93"/>
                  <a:gd name="T55" fmla="*/ 68 h 105"/>
                  <a:gd name="T56" fmla="*/ 43 w 93"/>
                  <a:gd name="T57" fmla="*/ 62 h 105"/>
                  <a:gd name="T58" fmla="*/ 36 w 93"/>
                  <a:gd name="T59" fmla="*/ 55 h 105"/>
                  <a:gd name="T60" fmla="*/ 28 w 93"/>
                  <a:gd name="T61" fmla="*/ 49 h 105"/>
                  <a:gd name="T62" fmla="*/ 22 w 93"/>
                  <a:gd name="T63" fmla="*/ 41 h 105"/>
                  <a:gd name="T64" fmla="*/ 17 w 93"/>
                  <a:gd name="T65" fmla="*/ 33 h 105"/>
                  <a:gd name="T66" fmla="*/ 16 w 93"/>
                  <a:gd name="T67" fmla="*/ 25 h 105"/>
                  <a:gd name="T68" fmla="*/ 20 w 93"/>
                  <a:gd name="T69" fmla="*/ 14 h 105"/>
                  <a:gd name="T70" fmla="*/ 28 w 93"/>
                  <a:gd name="T71" fmla="*/ 7 h 105"/>
                  <a:gd name="T72" fmla="*/ 42 w 93"/>
                  <a:gd name="T73" fmla="*/ 2 h 105"/>
                  <a:gd name="T74" fmla="*/ 60 w 93"/>
                  <a:gd name="T75" fmla="*/ 0 h 105"/>
                  <a:gd name="T76" fmla="*/ 65 w 93"/>
                  <a:gd name="T77" fmla="*/ 0 h 105"/>
                  <a:gd name="T78" fmla="*/ 76 w 93"/>
                  <a:gd name="T79" fmla="*/ 0 h 105"/>
                  <a:gd name="T80" fmla="*/ 87 w 93"/>
                  <a:gd name="T81" fmla="*/ 0 h 105"/>
                  <a:gd name="T82" fmla="*/ 92 w 93"/>
                  <a:gd name="T83" fmla="*/ 0 h 10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3" h="105">
                    <a:moveTo>
                      <a:pt x="88" y="17"/>
                    </a:moveTo>
                    <a:lnTo>
                      <a:pt x="87" y="17"/>
                    </a:lnTo>
                    <a:lnTo>
                      <a:pt x="85" y="17"/>
                    </a:lnTo>
                    <a:lnTo>
                      <a:pt x="82" y="17"/>
                    </a:lnTo>
                    <a:lnTo>
                      <a:pt x="79" y="17"/>
                    </a:lnTo>
                    <a:lnTo>
                      <a:pt x="75" y="17"/>
                    </a:lnTo>
                    <a:lnTo>
                      <a:pt x="70" y="17"/>
                    </a:lnTo>
                    <a:lnTo>
                      <a:pt x="66" y="17"/>
                    </a:lnTo>
                    <a:lnTo>
                      <a:pt x="63" y="17"/>
                    </a:lnTo>
                    <a:lnTo>
                      <a:pt x="58" y="17"/>
                    </a:lnTo>
                    <a:lnTo>
                      <a:pt x="54" y="17"/>
                    </a:lnTo>
                    <a:lnTo>
                      <a:pt x="51" y="18"/>
                    </a:lnTo>
                    <a:lnTo>
                      <a:pt x="49" y="19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4" y="22"/>
                    </a:lnTo>
                    <a:lnTo>
                      <a:pt x="43" y="24"/>
                    </a:lnTo>
                    <a:lnTo>
                      <a:pt x="43" y="27"/>
                    </a:lnTo>
                    <a:lnTo>
                      <a:pt x="44" y="30"/>
                    </a:lnTo>
                    <a:lnTo>
                      <a:pt x="45" y="33"/>
                    </a:lnTo>
                    <a:lnTo>
                      <a:pt x="48" y="36"/>
                    </a:lnTo>
                    <a:lnTo>
                      <a:pt x="51" y="39"/>
                    </a:lnTo>
                    <a:lnTo>
                      <a:pt x="54" y="42"/>
                    </a:lnTo>
                    <a:lnTo>
                      <a:pt x="58" y="45"/>
                    </a:lnTo>
                    <a:lnTo>
                      <a:pt x="62" y="49"/>
                    </a:lnTo>
                    <a:lnTo>
                      <a:pt x="66" y="51"/>
                    </a:lnTo>
                    <a:lnTo>
                      <a:pt x="70" y="55"/>
                    </a:lnTo>
                    <a:lnTo>
                      <a:pt x="74" y="59"/>
                    </a:lnTo>
                    <a:lnTo>
                      <a:pt x="77" y="62"/>
                    </a:lnTo>
                    <a:lnTo>
                      <a:pt x="79" y="66"/>
                    </a:lnTo>
                    <a:lnTo>
                      <a:pt x="81" y="70"/>
                    </a:lnTo>
                    <a:lnTo>
                      <a:pt x="82" y="75"/>
                    </a:lnTo>
                    <a:lnTo>
                      <a:pt x="81" y="79"/>
                    </a:lnTo>
                    <a:lnTo>
                      <a:pt x="80" y="84"/>
                    </a:lnTo>
                    <a:lnTo>
                      <a:pt x="78" y="89"/>
                    </a:lnTo>
                    <a:lnTo>
                      <a:pt x="74" y="93"/>
                    </a:lnTo>
                    <a:lnTo>
                      <a:pt x="69" y="97"/>
                    </a:lnTo>
                    <a:lnTo>
                      <a:pt x="63" y="100"/>
                    </a:lnTo>
                    <a:lnTo>
                      <a:pt x="56" y="102"/>
                    </a:lnTo>
                    <a:lnTo>
                      <a:pt x="47" y="103"/>
                    </a:lnTo>
                    <a:lnTo>
                      <a:pt x="36" y="104"/>
                    </a:lnTo>
                    <a:lnTo>
                      <a:pt x="0" y="104"/>
                    </a:lnTo>
                    <a:lnTo>
                      <a:pt x="4" y="87"/>
                    </a:lnTo>
                    <a:lnTo>
                      <a:pt x="33" y="87"/>
                    </a:lnTo>
                    <a:lnTo>
                      <a:pt x="36" y="87"/>
                    </a:lnTo>
                    <a:lnTo>
                      <a:pt x="40" y="87"/>
                    </a:lnTo>
                    <a:lnTo>
                      <a:pt x="43" y="87"/>
                    </a:lnTo>
                    <a:lnTo>
                      <a:pt x="47" y="86"/>
                    </a:lnTo>
                    <a:lnTo>
                      <a:pt x="49" y="86"/>
                    </a:lnTo>
                    <a:lnTo>
                      <a:pt x="52" y="84"/>
                    </a:lnTo>
                    <a:lnTo>
                      <a:pt x="54" y="82"/>
                    </a:lnTo>
                    <a:lnTo>
                      <a:pt x="55" y="79"/>
                    </a:lnTo>
                    <a:lnTo>
                      <a:pt x="55" y="76"/>
                    </a:lnTo>
                    <a:lnTo>
                      <a:pt x="54" y="73"/>
                    </a:lnTo>
                    <a:lnTo>
                      <a:pt x="52" y="71"/>
                    </a:lnTo>
                    <a:lnTo>
                      <a:pt x="50" y="68"/>
                    </a:lnTo>
                    <a:lnTo>
                      <a:pt x="47" y="65"/>
                    </a:lnTo>
                    <a:lnTo>
                      <a:pt x="43" y="62"/>
                    </a:lnTo>
                    <a:lnTo>
                      <a:pt x="40" y="59"/>
                    </a:lnTo>
                    <a:lnTo>
                      <a:pt x="36" y="55"/>
                    </a:lnTo>
                    <a:lnTo>
                      <a:pt x="32" y="52"/>
                    </a:lnTo>
                    <a:lnTo>
                      <a:pt x="28" y="49"/>
                    </a:lnTo>
                    <a:lnTo>
                      <a:pt x="24" y="45"/>
                    </a:lnTo>
                    <a:lnTo>
                      <a:pt x="22" y="41"/>
                    </a:lnTo>
                    <a:lnTo>
                      <a:pt x="19" y="37"/>
                    </a:lnTo>
                    <a:lnTo>
                      <a:pt x="17" y="33"/>
                    </a:lnTo>
                    <a:lnTo>
                      <a:pt x="16" y="29"/>
                    </a:lnTo>
                    <a:lnTo>
                      <a:pt x="16" y="25"/>
                    </a:lnTo>
                    <a:lnTo>
                      <a:pt x="18" y="19"/>
                    </a:lnTo>
                    <a:lnTo>
                      <a:pt x="20" y="14"/>
                    </a:lnTo>
                    <a:lnTo>
                      <a:pt x="24" y="10"/>
                    </a:lnTo>
                    <a:lnTo>
                      <a:pt x="28" y="7"/>
                    </a:lnTo>
                    <a:lnTo>
                      <a:pt x="34" y="4"/>
                    </a:lnTo>
                    <a:lnTo>
                      <a:pt x="42" y="2"/>
                    </a:lnTo>
                    <a:lnTo>
                      <a:pt x="50" y="1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70" y="0"/>
                    </a:lnTo>
                    <a:lnTo>
                      <a:pt x="76" y="0"/>
                    </a:lnTo>
                    <a:lnTo>
                      <a:pt x="82" y="0"/>
                    </a:lnTo>
                    <a:lnTo>
                      <a:pt x="87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88" y="17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59" name="Freeform 34"/>
              <p:cNvSpPr>
                <a:spLocks/>
              </p:cNvSpPr>
              <p:nvPr/>
            </p:nvSpPr>
            <p:spPr bwMode="auto">
              <a:xfrm>
                <a:off x="1601" y="575"/>
                <a:ext cx="100" cy="104"/>
              </a:xfrm>
              <a:custGeom>
                <a:avLst/>
                <a:gdLst>
                  <a:gd name="T0" fmla="*/ 96 w 100"/>
                  <a:gd name="T1" fmla="*/ 17 h 105"/>
                  <a:gd name="T2" fmla="*/ 42 w 100"/>
                  <a:gd name="T3" fmla="*/ 17 h 105"/>
                  <a:gd name="T4" fmla="*/ 37 w 100"/>
                  <a:gd name="T5" fmla="*/ 44 h 105"/>
                  <a:gd name="T6" fmla="*/ 83 w 100"/>
                  <a:gd name="T7" fmla="*/ 44 h 105"/>
                  <a:gd name="T8" fmla="*/ 80 w 100"/>
                  <a:gd name="T9" fmla="*/ 59 h 105"/>
                  <a:gd name="T10" fmla="*/ 33 w 100"/>
                  <a:gd name="T11" fmla="*/ 59 h 105"/>
                  <a:gd name="T12" fmla="*/ 27 w 100"/>
                  <a:gd name="T13" fmla="*/ 87 h 105"/>
                  <a:gd name="T14" fmla="*/ 80 w 100"/>
                  <a:gd name="T15" fmla="*/ 87 h 105"/>
                  <a:gd name="T16" fmla="*/ 77 w 100"/>
                  <a:gd name="T17" fmla="*/ 104 h 105"/>
                  <a:gd name="T18" fmla="*/ 0 w 100"/>
                  <a:gd name="T19" fmla="*/ 104 h 105"/>
                  <a:gd name="T20" fmla="*/ 23 w 100"/>
                  <a:gd name="T21" fmla="*/ 0 h 105"/>
                  <a:gd name="T22" fmla="*/ 99 w 100"/>
                  <a:gd name="T23" fmla="*/ 0 h 105"/>
                  <a:gd name="T24" fmla="*/ 96 w 100"/>
                  <a:gd name="T25" fmla="*/ 17 h 1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0" h="105">
                    <a:moveTo>
                      <a:pt x="96" y="17"/>
                    </a:moveTo>
                    <a:lnTo>
                      <a:pt x="42" y="17"/>
                    </a:lnTo>
                    <a:lnTo>
                      <a:pt x="37" y="44"/>
                    </a:lnTo>
                    <a:lnTo>
                      <a:pt x="83" y="44"/>
                    </a:lnTo>
                    <a:lnTo>
                      <a:pt x="80" y="59"/>
                    </a:lnTo>
                    <a:lnTo>
                      <a:pt x="33" y="59"/>
                    </a:lnTo>
                    <a:lnTo>
                      <a:pt x="27" y="87"/>
                    </a:lnTo>
                    <a:lnTo>
                      <a:pt x="80" y="87"/>
                    </a:lnTo>
                    <a:lnTo>
                      <a:pt x="77" y="104"/>
                    </a:lnTo>
                    <a:lnTo>
                      <a:pt x="0" y="104"/>
                    </a:lnTo>
                    <a:lnTo>
                      <a:pt x="23" y="0"/>
                    </a:lnTo>
                    <a:lnTo>
                      <a:pt x="99" y="0"/>
                    </a:lnTo>
                    <a:lnTo>
                      <a:pt x="96" y="17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60" name="Freeform 35"/>
              <p:cNvSpPr>
                <a:spLocks/>
              </p:cNvSpPr>
              <p:nvPr/>
            </p:nvSpPr>
            <p:spPr bwMode="auto">
              <a:xfrm>
                <a:off x="1697" y="575"/>
                <a:ext cx="100" cy="104"/>
              </a:xfrm>
              <a:custGeom>
                <a:avLst/>
                <a:gdLst>
                  <a:gd name="T0" fmla="*/ 69 w 100"/>
                  <a:gd name="T1" fmla="*/ 59 h 105"/>
                  <a:gd name="T2" fmla="*/ 86 w 100"/>
                  <a:gd name="T3" fmla="*/ 104 h 105"/>
                  <a:gd name="T4" fmla="*/ 61 w 100"/>
                  <a:gd name="T5" fmla="*/ 104 h 105"/>
                  <a:gd name="T6" fmla="*/ 41 w 100"/>
                  <a:gd name="T7" fmla="*/ 47 h 105"/>
                  <a:gd name="T8" fmla="*/ 43 w 100"/>
                  <a:gd name="T9" fmla="*/ 47 h 105"/>
                  <a:gd name="T10" fmla="*/ 44 w 100"/>
                  <a:gd name="T11" fmla="*/ 47 h 105"/>
                  <a:gd name="T12" fmla="*/ 45 w 100"/>
                  <a:gd name="T13" fmla="*/ 47 h 105"/>
                  <a:gd name="T14" fmla="*/ 46 w 100"/>
                  <a:gd name="T15" fmla="*/ 47 h 105"/>
                  <a:gd name="T16" fmla="*/ 47 w 100"/>
                  <a:gd name="T17" fmla="*/ 47 h 105"/>
                  <a:gd name="T18" fmla="*/ 48 w 100"/>
                  <a:gd name="T19" fmla="*/ 47 h 105"/>
                  <a:gd name="T20" fmla="*/ 50 w 100"/>
                  <a:gd name="T21" fmla="*/ 47 h 105"/>
                  <a:gd name="T22" fmla="*/ 50 w 100"/>
                  <a:gd name="T23" fmla="*/ 47 h 105"/>
                  <a:gd name="T24" fmla="*/ 55 w 100"/>
                  <a:gd name="T25" fmla="*/ 47 h 105"/>
                  <a:gd name="T26" fmla="*/ 59 w 100"/>
                  <a:gd name="T27" fmla="*/ 46 h 105"/>
                  <a:gd name="T28" fmla="*/ 63 w 100"/>
                  <a:gd name="T29" fmla="*/ 45 h 105"/>
                  <a:gd name="T30" fmla="*/ 66 w 100"/>
                  <a:gd name="T31" fmla="*/ 43 h 105"/>
                  <a:gd name="T32" fmla="*/ 70 w 100"/>
                  <a:gd name="T33" fmla="*/ 41 h 105"/>
                  <a:gd name="T34" fmla="*/ 72 w 100"/>
                  <a:gd name="T35" fmla="*/ 38 h 105"/>
                  <a:gd name="T36" fmla="*/ 74 w 100"/>
                  <a:gd name="T37" fmla="*/ 34 h 105"/>
                  <a:gd name="T38" fmla="*/ 75 w 100"/>
                  <a:gd name="T39" fmla="*/ 30 h 105"/>
                  <a:gd name="T40" fmla="*/ 76 w 100"/>
                  <a:gd name="T41" fmla="*/ 27 h 105"/>
                  <a:gd name="T42" fmla="*/ 76 w 100"/>
                  <a:gd name="T43" fmla="*/ 25 h 105"/>
                  <a:gd name="T44" fmla="*/ 75 w 100"/>
                  <a:gd name="T45" fmla="*/ 23 h 105"/>
                  <a:gd name="T46" fmla="*/ 75 w 100"/>
                  <a:gd name="T47" fmla="*/ 21 h 105"/>
                  <a:gd name="T48" fmla="*/ 73 w 100"/>
                  <a:gd name="T49" fmla="*/ 19 h 105"/>
                  <a:gd name="T50" fmla="*/ 71 w 100"/>
                  <a:gd name="T51" fmla="*/ 17 h 105"/>
                  <a:gd name="T52" fmla="*/ 67 w 100"/>
                  <a:gd name="T53" fmla="*/ 17 h 105"/>
                  <a:gd name="T54" fmla="*/ 63 w 100"/>
                  <a:gd name="T55" fmla="*/ 16 h 105"/>
                  <a:gd name="T56" fmla="*/ 42 w 100"/>
                  <a:gd name="T57" fmla="*/ 16 h 105"/>
                  <a:gd name="T58" fmla="*/ 23 w 100"/>
                  <a:gd name="T59" fmla="*/ 104 h 105"/>
                  <a:gd name="T60" fmla="*/ 0 w 100"/>
                  <a:gd name="T61" fmla="*/ 104 h 105"/>
                  <a:gd name="T62" fmla="*/ 22 w 100"/>
                  <a:gd name="T63" fmla="*/ 0 h 105"/>
                  <a:gd name="T64" fmla="*/ 71 w 100"/>
                  <a:gd name="T65" fmla="*/ 0 h 105"/>
                  <a:gd name="T66" fmla="*/ 78 w 100"/>
                  <a:gd name="T67" fmla="*/ 1 h 105"/>
                  <a:gd name="T68" fmla="*/ 85 w 100"/>
                  <a:gd name="T69" fmla="*/ 2 h 105"/>
                  <a:gd name="T70" fmla="*/ 90 w 100"/>
                  <a:gd name="T71" fmla="*/ 4 h 105"/>
                  <a:gd name="T72" fmla="*/ 93 w 100"/>
                  <a:gd name="T73" fmla="*/ 7 h 105"/>
                  <a:gd name="T74" fmla="*/ 96 w 100"/>
                  <a:gd name="T75" fmla="*/ 11 h 105"/>
                  <a:gd name="T76" fmla="*/ 98 w 100"/>
                  <a:gd name="T77" fmla="*/ 15 h 105"/>
                  <a:gd name="T78" fmla="*/ 99 w 100"/>
                  <a:gd name="T79" fmla="*/ 21 h 105"/>
                  <a:gd name="T80" fmla="*/ 99 w 100"/>
                  <a:gd name="T81" fmla="*/ 26 h 105"/>
                  <a:gd name="T82" fmla="*/ 98 w 100"/>
                  <a:gd name="T83" fmla="*/ 34 h 105"/>
                  <a:gd name="T84" fmla="*/ 95 w 100"/>
                  <a:gd name="T85" fmla="*/ 40 h 105"/>
                  <a:gd name="T86" fmla="*/ 93 w 100"/>
                  <a:gd name="T87" fmla="*/ 45 h 105"/>
                  <a:gd name="T88" fmla="*/ 89 w 100"/>
                  <a:gd name="T89" fmla="*/ 49 h 105"/>
                  <a:gd name="T90" fmla="*/ 85 w 100"/>
                  <a:gd name="T91" fmla="*/ 53 h 105"/>
                  <a:gd name="T92" fmla="*/ 79 w 100"/>
                  <a:gd name="T93" fmla="*/ 56 h 105"/>
                  <a:gd name="T94" fmla="*/ 74 w 100"/>
                  <a:gd name="T95" fmla="*/ 58 h 105"/>
                  <a:gd name="T96" fmla="*/ 69 w 100"/>
                  <a:gd name="T97" fmla="*/ 59 h 10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00" h="105">
                    <a:moveTo>
                      <a:pt x="69" y="59"/>
                    </a:moveTo>
                    <a:lnTo>
                      <a:pt x="86" y="104"/>
                    </a:lnTo>
                    <a:lnTo>
                      <a:pt x="61" y="104"/>
                    </a:lnTo>
                    <a:lnTo>
                      <a:pt x="41" y="47"/>
                    </a:lnTo>
                    <a:lnTo>
                      <a:pt x="43" y="47"/>
                    </a:lnTo>
                    <a:lnTo>
                      <a:pt x="44" y="47"/>
                    </a:lnTo>
                    <a:lnTo>
                      <a:pt x="45" y="47"/>
                    </a:lnTo>
                    <a:lnTo>
                      <a:pt x="46" y="47"/>
                    </a:lnTo>
                    <a:lnTo>
                      <a:pt x="47" y="47"/>
                    </a:lnTo>
                    <a:lnTo>
                      <a:pt x="48" y="47"/>
                    </a:lnTo>
                    <a:lnTo>
                      <a:pt x="50" y="47"/>
                    </a:lnTo>
                    <a:lnTo>
                      <a:pt x="55" y="47"/>
                    </a:lnTo>
                    <a:lnTo>
                      <a:pt x="59" y="46"/>
                    </a:lnTo>
                    <a:lnTo>
                      <a:pt x="63" y="45"/>
                    </a:lnTo>
                    <a:lnTo>
                      <a:pt x="66" y="43"/>
                    </a:lnTo>
                    <a:lnTo>
                      <a:pt x="70" y="41"/>
                    </a:lnTo>
                    <a:lnTo>
                      <a:pt x="72" y="38"/>
                    </a:lnTo>
                    <a:lnTo>
                      <a:pt x="74" y="34"/>
                    </a:lnTo>
                    <a:lnTo>
                      <a:pt x="75" y="30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75" y="23"/>
                    </a:lnTo>
                    <a:lnTo>
                      <a:pt x="75" y="21"/>
                    </a:lnTo>
                    <a:lnTo>
                      <a:pt x="73" y="19"/>
                    </a:lnTo>
                    <a:lnTo>
                      <a:pt x="71" y="17"/>
                    </a:lnTo>
                    <a:lnTo>
                      <a:pt x="67" y="17"/>
                    </a:lnTo>
                    <a:lnTo>
                      <a:pt x="63" y="16"/>
                    </a:lnTo>
                    <a:lnTo>
                      <a:pt x="42" y="16"/>
                    </a:lnTo>
                    <a:lnTo>
                      <a:pt x="23" y="104"/>
                    </a:lnTo>
                    <a:lnTo>
                      <a:pt x="0" y="104"/>
                    </a:lnTo>
                    <a:lnTo>
                      <a:pt x="22" y="0"/>
                    </a:lnTo>
                    <a:lnTo>
                      <a:pt x="71" y="0"/>
                    </a:lnTo>
                    <a:lnTo>
                      <a:pt x="78" y="1"/>
                    </a:lnTo>
                    <a:lnTo>
                      <a:pt x="85" y="2"/>
                    </a:lnTo>
                    <a:lnTo>
                      <a:pt x="90" y="4"/>
                    </a:lnTo>
                    <a:lnTo>
                      <a:pt x="93" y="7"/>
                    </a:lnTo>
                    <a:lnTo>
                      <a:pt x="96" y="11"/>
                    </a:lnTo>
                    <a:lnTo>
                      <a:pt x="98" y="15"/>
                    </a:lnTo>
                    <a:lnTo>
                      <a:pt x="99" y="21"/>
                    </a:lnTo>
                    <a:lnTo>
                      <a:pt x="99" y="26"/>
                    </a:lnTo>
                    <a:lnTo>
                      <a:pt x="98" y="34"/>
                    </a:lnTo>
                    <a:lnTo>
                      <a:pt x="95" y="40"/>
                    </a:lnTo>
                    <a:lnTo>
                      <a:pt x="93" y="45"/>
                    </a:lnTo>
                    <a:lnTo>
                      <a:pt x="89" y="49"/>
                    </a:lnTo>
                    <a:lnTo>
                      <a:pt x="85" y="53"/>
                    </a:lnTo>
                    <a:lnTo>
                      <a:pt x="79" y="56"/>
                    </a:lnTo>
                    <a:lnTo>
                      <a:pt x="74" y="58"/>
                    </a:lnTo>
                    <a:lnTo>
                      <a:pt x="69" y="59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61" name="Freeform 36"/>
              <p:cNvSpPr>
                <a:spLocks/>
              </p:cNvSpPr>
              <p:nvPr/>
            </p:nvSpPr>
            <p:spPr bwMode="auto">
              <a:xfrm>
                <a:off x="1810" y="575"/>
                <a:ext cx="104" cy="104"/>
              </a:xfrm>
              <a:custGeom>
                <a:avLst/>
                <a:gdLst>
                  <a:gd name="T0" fmla="*/ 44 w 104"/>
                  <a:gd name="T1" fmla="*/ 104 h 105"/>
                  <a:gd name="T2" fmla="*/ 16 w 104"/>
                  <a:gd name="T3" fmla="*/ 104 h 105"/>
                  <a:gd name="T4" fmla="*/ 0 w 104"/>
                  <a:gd name="T5" fmla="*/ 0 h 105"/>
                  <a:gd name="T6" fmla="*/ 23 w 104"/>
                  <a:gd name="T7" fmla="*/ 0 h 105"/>
                  <a:gd name="T8" fmla="*/ 34 w 104"/>
                  <a:gd name="T9" fmla="*/ 83 h 105"/>
                  <a:gd name="T10" fmla="*/ 80 w 104"/>
                  <a:gd name="T11" fmla="*/ 0 h 105"/>
                  <a:gd name="T12" fmla="*/ 103 w 104"/>
                  <a:gd name="T13" fmla="*/ 0 h 105"/>
                  <a:gd name="T14" fmla="*/ 44 w 104"/>
                  <a:gd name="T15" fmla="*/ 104 h 1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4" h="105">
                    <a:moveTo>
                      <a:pt x="44" y="104"/>
                    </a:moveTo>
                    <a:lnTo>
                      <a:pt x="16" y="10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34" y="83"/>
                    </a:lnTo>
                    <a:lnTo>
                      <a:pt x="80" y="0"/>
                    </a:lnTo>
                    <a:lnTo>
                      <a:pt x="103" y="0"/>
                    </a:lnTo>
                    <a:lnTo>
                      <a:pt x="44" y="104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62" name="Freeform 37"/>
              <p:cNvSpPr>
                <a:spLocks/>
              </p:cNvSpPr>
              <p:nvPr/>
            </p:nvSpPr>
            <p:spPr bwMode="auto">
              <a:xfrm>
                <a:off x="1907" y="575"/>
                <a:ext cx="46" cy="104"/>
              </a:xfrm>
              <a:custGeom>
                <a:avLst/>
                <a:gdLst>
                  <a:gd name="T0" fmla="*/ 23 w 46"/>
                  <a:gd name="T1" fmla="*/ 104 h 105"/>
                  <a:gd name="T2" fmla="*/ 0 w 46"/>
                  <a:gd name="T3" fmla="*/ 104 h 105"/>
                  <a:gd name="T4" fmla="*/ 22 w 46"/>
                  <a:gd name="T5" fmla="*/ 0 h 105"/>
                  <a:gd name="T6" fmla="*/ 45 w 46"/>
                  <a:gd name="T7" fmla="*/ 0 h 105"/>
                  <a:gd name="T8" fmla="*/ 23 w 46"/>
                  <a:gd name="T9" fmla="*/ 104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6" h="105">
                    <a:moveTo>
                      <a:pt x="23" y="104"/>
                    </a:moveTo>
                    <a:lnTo>
                      <a:pt x="0" y="104"/>
                    </a:lnTo>
                    <a:lnTo>
                      <a:pt x="22" y="0"/>
                    </a:lnTo>
                    <a:lnTo>
                      <a:pt x="45" y="0"/>
                    </a:lnTo>
                    <a:lnTo>
                      <a:pt x="23" y="104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63" name="Freeform 38"/>
              <p:cNvSpPr>
                <a:spLocks/>
              </p:cNvSpPr>
              <p:nvPr/>
            </p:nvSpPr>
            <p:spPr bwMode="auto">
              <a:xfrm>
                <a:off x="1953" y="574"/>
                <a:ext cx="97" cy="109"/>
              </a:xfrm>
              <a:custGeom>
                <a:avLst/>
                <a:gdLst>
                  <a:gd name="T0" fmla="*/ 93 w 98"/>
                  <a:gd name="T1" fmla="*/ 19 h 110"/>
                  <a:gd name="T2" fmla="*/ 87 w 98"/>
                  <a:gd name="T3" fmla="*/ 18 h 110"/>
                  <a:gd name="T4" fmla="*/ 81 w 98"/>
                  <a:gd name="T5" fmla="*/ 17 h 110"/>
                  <a:gd name="T6" fmla="*/ 74 w 98"/>
                  <a:gd name="T7" fmla="*/ 17 h 110"/>
                  <a:gd name="T8" fmla="*/ 62 w 98"/>
                  <a:gd name="T9" fmla="*/ 17 h 110"/>
                  <a:gd name="T10" fmla="*/ 48 w 98"/>
                  <a:gd name="T11" fmla="*/ 22 h 110"/>
                  <a:gd name="T12" fmla="*/ 36 w 98"/>
                  <a:gd name="T13" fmla="*/ 32 h 110"/>
                  <a:gd name="T14" fmla="*/ 28 w 98"/>
                  <a:gd name="T15" fmla="*/ 46 h 110"/>
                  <a:gd name="T16" fmla="*/ 25 w 98"/>
                  <a:gd name="T17" fmla="*/ 63 h 110"/>
                  <a:gd name="T18" fmla="*/ 27 w 98"/>
                  <a:gd name="T19" fmla="*/ 77 h 110"/>
                  <a:gd name="T20" fmla="*/ 34 w 98"/>
                  <a:gd name="T21" fmla="*/ 87 h 110"/>
                  <a:gd name="T22" fmla="*/ 46 w 98"/>
                  <a:gd name="T23" fmla="*/ 92 h 110"/>
                  <a:gd name="T24" fmla="*/ 58 w 98"/>
                  <a:gd name="T25" fmla="*/ 92 h 110"/>
                  <a:gd name="T26" fmla="*/ 65 w 98"/>
                  <a:gd name="T27" fmla="*/ 92 h 110"/>
                  <a:gd name="T28" fmla="*/ 72 w 98"/>
                  <a:gd name="T29" fmla="*/ 90 h 110"/>
                  <a:gd name="T30" fmla="*/ 79 w 98"/>
                  <a:gd name="T31" fmla="*/ 89 h 110"/>
                  <a:gd name="T32" fmla="*/ 77 w 98"/>
                  <a:gd name="T33" fmla="*/ 106 h 110"/>
                  <a:gd name="T34" fmla="*/ 70 w 98"/>
                  <a:gd name="T35" fmla="*/ 108 h 110"/>
                  <a:gd name="T36" fmla="*/ 63 w 98"/>
                  <a:gd name="T37" fmla="*/ 108 h 110"/>
                  <a:gd name="T38" fmla="*/ 57 w 98"/>
                  <a:gd name="T39" fmla="*/ 109 h 110"/>
                  <a:gd name="T40" fmla="*/ 50 w 98"/>
                  <a:gd name="T41" fmla="*/ 109 h 110"/>
                  <a:gd name="T42" fmla="*/ 38 w 98"/>
                  <a:gd name="T43" fmla="*/ 108 h 110"/>
                  <a:gd name="T44" fmla="*/ 28 w 98"/>
                  <a:gd name="T45" fmla="*/ 106 h 110"/>
                  <a:gd name="T46" fmla="*/ 18 w 98"/>
                  <a:gd name="T47" fmla="*/ 102 h 110"/>
                  <a:gd name="T48" fmla="*/ 11 w 98"/>
                  <a:gd name="T49" fmla="*/ 96 h 110"/>
                  <a:gd name="T50" fmla="*/ 5 w 98"/>
                  <a:gd name="T51" fmla="*/ 88 h 110"/>
                  <a:gd name="T52" fmla="*/ 1 w 98"/>
                  <a:gd name="T53" fmla="*/ 78 h 110"/>
                  <a:gd name="T54" fmla="*/ 0 w 98"/>
                  <a:gd name="T55" fmla="*/ 67 h 110"/>
                  <a:gd name="T56" fmla="*/ 2 w 98"/>
                  <a:gd name="T57" fmla="*/ 54 h 110"/>
                  <a:gd name="T58" fmla="*/ 6 w 98"/>
                  <a:gd name="T59" fmla="*/ 41 h 110"/>
                  <a:gd name="T60" fmla="*/ 12 w 98"/>
                  <a:gd name="T61" fmla="*/ 30 h 110"/>
                  <a:gd name="T62" fmla="*/ 19 w 98"/>
                  <a:gd name="T63" fmla="*/ 21 h 110"/>
                  <a:gd name="T64" fmla="*/ 29 w 98"/>
                  <a:gd name="T65" fmla="*/ 13 h 110"/>
                  <a:gd name="T66" fmla="*/ 39 w 98"/>
                  <a:gd name="T67" fmla="*/ 7 h 110"/>
                  <a:gd name="T68" fmla="*/ 50 w 98"/>
                  <a:gd name="T69" fmla="*/ 3 h 110"/>
                  <a:gd name="T70" fmla="*/ 61 w 98"/>
                  <a:gd name="T71" fmla="*/ 1 h 110"/>
                  <a:gd name="T72" fmla="*/ 74 w 98"/>
                  <a:gd name="T73" fmla="*/ 0 h 110"/>
                  <a:gd name="T74" fmla="*/ 80 w 98"/>
                  <a:gd name="T75" fmla="*/ 0 h 110"/>
                  <a:gd name="T76" fmla="*/ 85 w 98"/>
                  <a:gd name="T77" fmla="*/ 1 h 110"/>
                  <a:gd name="T78" fmla="*/ 91 w 98"/>
                  <a:gd name="T79" fmla="*/ 1 h 110"/>
                  <a:gd name="T80" fmla="*/ 97 w 98"/>
                  <a:gd name="T81" fmla="*/ 3 h 11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98" h="110">
                    <a:moveTo>
                      <a:pt x="95" y="20"/>
                    </a:moveTo>
                    <a:lnTo>
                      <a:pt x="93" y="19"/>
                    </a:lnTo>
                    <a:lnTo>
                      <a:pt x="89" y="19"/>
                    </a:lnTo>
                    <a:lnTo>
                      <a:pt x="87" y="18"/>
                    </a:lnTo>
                    <a:lnTo>
                      <a:pt x="84" y="18"/>
                    </a:lnTo>
                    <a:lnTo>
                      <a:pt x="81" y="17"/>
                    </a:lnTo>
                    <a:lnTo>
                      <a:pt x="78" y="17"/>
                    </a:lnTo>
                    <a:lnTo>
                      <a:pt x="74" y="17"/>
                    </a:lnTo>
                    <a:lnTo>
                      <a:pt x="70" y="17"/>
                    </a:lnTo>
                    <a:lnTo>
                      <a:pt x="62" y="17"/>
                    </a:lnTo>
                    <a:lnTo>
                      <a:pt x="55" y="19"/>
                    </a:lnTo>
                    <a:lnTo>
                      <a:pt x="48" y="22"/>
                    </a:lnTo>
                    <a:lnTo>
                      <a:pt x="42" y="27"/>
                    </a:lnTo>
                    <a:lnTo>
                      <a:pt x="36" y="32"/>
                    </a:lnTo>
                    <a:lnTo>
                      <a:pt x="32" y="38"/>
                    </a:lnTo>
                    <a:lnTo>
                      <a:pt x="28" y="46"/>
                    </a:lnTo>
                    <a:lnTo>
                      <a:pt x="26" y="54"/>
                    </a:lnTo>
                    <a:lnTo>
                      <a:pt x="25" y="63"/>
                    </a:lnTo>
                    <a:lnTo>
                      <a:pt x="25" y="70"/>
                    </a:lnTo>
                    <a:lnTo>
                      <a:pt x="27" y="77"/>
                    </a:lnTo>
                    <a:lnTo>
                      <a:pt x="30" y="82"/>
                    </a:lnTo>
                    <a:lnTo>
                      <a:pt x="34" y="87"/>
                    </a:lnTo>
                    <a:lnTo>
                      <a:pt x="40" y="89"/>
                    </a:lnTo>
                    <a:lnTo>
                      <a:pt x="46" y="92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62" y="92"/>
                    </a:lnTo>
                    <a:lnTo>
                      <a:pt x="65" y="92"/>
                    </a:lnTo>
                    <a:lnTo>
                      <a:pt x="69" y="91"/>
                    </a:lnTo>
                    <a:lnTo>
                      <a:pt x="72" y="90"/>
                    </a:lnTo>
                    <a:lnTo>
                      <a:pt x="76" y="90"/>
                    </a:lnTo>
                    <a:lnTo>
                      <a:pt x="79" y="89"/>
                    </a:lnTo>
                    <a:lnTo>
                      <a:pt x="82" y="89"/>
                    </a:lnTo>
                    <a:lnTo>
                      <a:pt x="77" y="106"/>
                    </a:lnTo>
                    <a:lnTo>
                      <a:pt x="73" y="107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3" y="108"/>
                    </a:lnTo>
                    <a:lnTo>
                      <a:pt x="60" y="108"/>
                    </a:lnTo>
                    <a:lnTo>
                      <a:pt x="57" y="109"/>
                    </a:lnTo>
                    <a:lnTo>
                      <a:pt x="54" y="109"/>
                    </a:lnTo>
                    <a:lnTo>
                      <a:pt x="50" y="109"/>
                    </a:lnTo>
                    <a:lnTo>
                      <a:pt x="44" y="109"/>
                    </a:lnTo>
                    <a:lnTo>
                      <a:pt x="38" y="108"/>
                    </a:lnTo>
                    <a:lnTo>
                      <a:pt x="33" y="107"/>
                    </a:lnTo>
                    <a:lnTo>
                      <a:pt x="28" y="106"/>
                    </a:lnTo>
                    <a:lnTo>
                      <a:pt x="23" y="104"/>
                    </a:lnTo>
                    <a:lnTo>
                      <a:pt x="18" y="102"/>
                    </a:lnTo>
                    <a:lnTo>
                      <a:pt x="14" y="99"/>
                    </a:lnTo>
                    <a:lnTo>
                      <a:pt x="11" y="96"/>
                    </a:lnTo>
                    <a:lnTo>
                      <a:pt x="8" y="92"/>
                    </a:lnTo>
                    <a:lnTo>
                      <a:pt x="5" y="88"/>
                    </a:lnTo>
                    <a:lnTo>
                      <a:pt x="3" y="84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7"/>
                    </a:lnTo>
                    <a:lnTo>
                      <a:pt x="1" y="61"/>
                    </a:lnTo>
                    <a:lnTo>
                      <a:pt x="2" y="54"/>
                    </a:lnTo>
                    <a:lnTo>
                      <a:pt x="4" y="48"/>
                    </a:lnTo>
                    <a:lnTo>
                      <a:pt x="6" y="41"/>
                    </a:lnTo>
                    <a:lnTo>
                      <a:pt x="9" y="35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9" y="21"/>
                    </a:lnTo>
                    <a:lnTo>
                      <a:pt x="24" y="16"/>
                    </a:lnTo>
                    <a:lnTo>
                      <a:pt x="29" y="13"/>
                    </a:lnTo>
                    <a:lnTo>
                      <a:pt x="34" y="10"/>
                    </a:lnTo>
                    <a:lnTo>
                      <a:pt x="39" y="7"/>
                    </a:lnTo>
                    <a:lnTo>
                      <a:pt x="44" y="5"/>
                    </a:lnTo>
                    <a:lnTo>
                      <a:pt x="50" y="3"/>
                    </a:lnTo>
                    <a:lnTo>
                      <a:pt x="56" y="2"/>
                    </a:lnTo>
                    <a:lnTo>
                      <a:pt x="61" y="1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77" y="0"/>
                    </a:lnTo>
                    <a:lnTo>
                      <a:pt x="80" y="0"/>
                    </a:lnTo>
                    <a:lnTo>
                      <a:pt x="83" y="1"/>
                    </a:lnTo>
                    <a:lnTo>
                      <a:pt x="85" y="1"/>
                    </a:lnTo>
                    <a:lnTo>
                      <a:pt x="88" y="1"/>
                    </a:lnTo>
                    <a:lnTo>
                      <a:pt x="91" y="1"/>
                    </a:lnTo>
                    <a:lnTo>
                      <a:pt x="94" y="2"/>
                    </a:lnTo>
                    <a:lnTo>
                      <a:pt x="97" y="3"/>
                    </a:lnTo>
                    <a:lnTo>
                      <a:pt x="95" y="20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064" name="Freeform 39"/>
              <p:cNvSpPr>
                <a:spLocks/>
              </p:cNvSpPr>
              <p:nvPr/>
            </p:nvSpPr>
            <p:spPr bwMode="auto">
              <a:xfrm>
                <a:off x="2051" y="575"/>
                <a:ext cx="100" cy="104"/>
              </a:xfrm>
              <a:custGeom>
                <a:avLst/>
                <a:gdLst>
                  <a:gd name="T0" fmla="*/ 95 w 99"/>
                  <a:gd name="T1" fmla="*/ 17 h 105"/>
                  <a:gd name="T2" fmla="*/ 42 w 99"/>
                  <a:gd name="T3" fmla="*/ 17 h 105"/>
                  <a:gd name="T4" fmla="*/ 36 w 99"/>
                  <a:gd name="T5" fmla="*/ 44 h 105"/>
                  <a:gd name="T6" fmla="*/ 82 w 99"/>
                  <a:gd name="T7" fmla="*/ 44 h 105"/>
                  <a:gd name="T8" fmla="*/ 79 w 99"/>
                  <a:gd name="T9" fmla="*/ 59 h 105"/>
                  <a:gd name="T10" fmla="*/ 33 w 99"/>
                  <a:gd name="T11" fmla="*/ 59 h 105"/>
                  <a:gd name="T12" fmla="*/ 27 w 99"/>
                  <a:gd name="T13" fmla="*/ 87 h 105"/>
                  <a:gd name="T14" fmla="*/ 79 w 99"/>
                  <a:gd name="T15" fmla="*/ 87 h 105"/>
                  <a:gd name="T16" fmla="*/ 76 w 99"/>
                  <a:gd name="T17" fmla="*/ 104 h 105"/>
                  <a:gd name="T18" fmla="*/ 0 w 99"/>
                  <a:gd name="T19" fmla="*/ 104 h 105"/>
                  <a:gd name="T20" fmla="*/ 22 w 99"/>
                  <a:gd name="T21" fmla="*/ 0 h 105"/>
                  <a:gd name="T22" fmla="*/ 98 w 99"/>
                  <a:gd name="T23" fmla="*/ 0 h 105"/>
                  <a:gd name="T24" fmla="*/ 95 w 99"/>
                  <a:gd name="T25" fmla="*/ 17 h 10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9" h="105">
                    <a:moveTo>
                      <a:pt x="95" y="17"/>
                    </a:moveTo>
                    <a:lnTo>
                      <a:pt x="42" y="17"/>
                    </a:lnTo>
                    <a:lnTo>
                      <a:pt x="36" y="44"/>
                    </a:lnTo>
                    <a:lnTo>
                      <a:pt x="82" y="44"/>
                    </a:lnTo>
                    <a:lnTo>
                      <a:pt x="79" y="59"/>
                    </a:lnTo>
                    <a:lnTo>
                      <a:pt x="33" y="59"/>
                    </a:lnTo>
                    <a:lnTo>
                      <a:pt x="27" y="87"/>
                    </a:lnTo>
                    <a:lnTo>
                      <a:pt x="79" y="87"/>
                    </a:lnTo>
                    <a:lnTo>
                      <a:pt x="76" y="104"/>
                    </a:lnTo>
                    <a:lnTo>
                      <a:pt x="0" y="104"/>
                    </a:lnTo>
                    <a:lnTo>
                      <a:pt x="22" y="0"/>
                    </a:lnTo>
                    <a:lnTo>
                      <a:pt x="98" y="0"/>
                    </a:lnTo>
                    <a:lnTo>
                      <a:pt x="95" y="17"/>
                    </a:lnTo>
                  </a:path>
                </a:pathLst>
              </a:custGeom>
              <a:solidFill>
                <a:srgbClr val="FFFF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800"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  <p:sp>
          <p:nvSpPr>
            <p:cNvPr id="1032" name="Rectangle 40"/>
            <p:cNvSpPr>
              <a:spLocks noChangeArrowheads="1"/>
            </p:cNvSpPr>
            <p:nvPr/>
          </p:nvSpPr>
          <p:spPr bwMode="auto">
            <a:xfrm>
              <a:off x="782" y="1062"/>
              <a:ext cx="904" cy="8"/>
            </a:xfrm>
            <a:prstGeom prst="rect">
              <a:avLst/>
            </a:prstGeom>
            <a:solidFill>
              <a:schemeClr val="bg1"/>
            </a:solidFill>
            <a:ln w="63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800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194601" name="Text Box 41"/>
            <p:cNvSpPr txBox="1">
              <a:spLocks noChangeArrowheads="1"/>
            </p:cNvSpPr>
            <p:nvPr/>
          </p:nvSpPr>
          <p:spPr bwMode="auto">
            <a:xfrm>
              <a:off x="1638" y="1050"/>
              <a:ext cx="14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sz="1200" b="1">
                  <a:solidFill>
                    <a:schemeClr val="bg1"/>
                  </a:solidFill>
                  <a:ea typeface="MS PGothic" pitchFamily="34" charset="-128"/>
                </a:rPr>
                <a:t>®</a:t>
              </a:r>
            </a:p>
          </p:txBody>
        </p:sp>
      </p:grpSp>
      <p:sp>
        <p:nvSpPr>
          <p:cNvPr id="19460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52763" y="6477000"/>
            <a:ext cx="2336191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+mn-ea"/>
              </a:defRPr>
            </a:lvl1pPr>
          </a:lstStyle>
          <a:p>
            <a:fld id="{2490E375-43B1-433B-AB84-96AFACF257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9" r:id="rId3"/>
    <p:sldLayoutId id="2147483657" r:id="rId4"/>
    <p:sldLayoutId id="2147483658" r:id="rId5"/>
    <p:sldLayoutId id="2147483662" r:id="rId6"/>
    <p:sldLayoutId id="214748366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3333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333399"/>
          </a:solidFill>
          <a:latin typeface="Arial Black" pitchFamily="34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333399"/>
          </a:solidFill>
          <a:latin typeface="Arial Black" pitchFamily="34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333399"/>
          </a:solidFill>
          <a:latin typeface="Arial Black" pitchFamily="34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333399"/>
          </a:solidFill>
          <a:latin typeface="Arial Black" pitchFamily="3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333399"/>
          </a:solidFill>
          <a:latin typeface="Arial Black" pitchFamily="34" charset="0"/>
          <a:ea typeface="MS PGothic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333399"/>
          </a:solidFill>
          <a:latin typeface="Arial Black" pitchFamily="34" charset="0"/>
          <a:ea typeface="MS PGothic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333399"/>
          </a:solidFill>
          <a:latin typeface="Arial Black" pitchFamily="34" charset="0"/>
          <a:ea typeface="MS PGothic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i="1">
          <a:solidFill>
            <a:srgbClr val="333399"/>
          </a:solidFill>
          <a:latin typeface="Arial Black" pitchFamily="34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485900" indent="-22860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</a:defRPr>
      </a:lvl4pPr>
      <a:lvl5pPr marL="1943100" indent="-28575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5pPr>
      <a:lvl6pPr marL="2400300" indent="-28575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6pPr>
      <a:lvl7pPr marL="2857500" indent="-28575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7pPr>
      <a:lvl8pPr marL="3314700" indent="-28575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8pPr>
      <a:lvl9pPr marL="3771900" indent="-285750" algn="l" rtl="0" eaLnBrk="1" fontAlgn="base" hangingPunct="1">
        <a:spcBef>
          <a:spcPct val="1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JR6F0@usps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812" y="1066800"/>
            <a:ext cx="1413865" cy="1342913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544" y="1828800"/>
            <a:ext cx="10926338" cy="40223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n-US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317" lvl="1" indent="-342797">
              <a:buFont typeface="Wingdings" panose="05000000000000000000" pitchFamily="2" charset="2"/>
              <a:buChar char="§"/>
            </a:pPr>
            <a:r>
              <a:rPr lang="en-US" dirty="0"/>
              <a:t>This webinar is being recorded</a:t>
            </a:r>
          </a:p>
          <a:p>
            <a:pPr marL="635317" lvl="1" indent="-342797">
              <a:buFont typeface="Wingdings" panose="05000000000000000000" pitchFamily="2" charset="2"/>
              <a:buChar char="§"/>
            </a:pPr>
            <a:r>
              <a:rPr lang="en-US" dirty="0"/>
              <a:t>Please place phones on mute</a:t>
            </a:r>
          </a:p>
          <a:p>
            <a:pPr marL="635317" lvl="1" indent="-342797">
              <a:buFont typeface="Wingdings" panose="05000000000000000000" pitchFamily="2" charset="2"/>
              <a:buChar char="§"/>
            </a:pPr>
            <a:r>
              <a:rPr lang="en-US" dirty="0"/>
              <a:t>Please do not place us on hold; the audience hears the hold music</a:t>
            </a:r>
          </a:p>
          <a:p>
            <a:pPr marL="635317" lvl="1" indent="-342797">
              <a:buFont typeface="Wingdings" panose="05000000000000000000" pitchFamily="2" charset="2"/>
              <a:buChar char="§"/>
            </a:pPr>
            <a:r>
              <a:rPr lang="en-US" dirty="0"/>
              <a:t>Type your questions in the chat box</a:t>
            </a:r>
          </a:p>
          <a:p>
            <a:pPr marL="635317" lvl="1" indent="-342797">
              <a:buFont typeface="Wingdings" panose="05000000000000000000" pitchFamily="2" charset="2"/>
              <a:buChar char="§"/>
            </a:pPr>
            <a:r>
              <a:rPr lang="en-US" dirty="0"/>
              <a:t>A copy of the presentation will be uploaded in PostalPro in the Webinars section</a:t>
            </a:r>
          </a:p>
        </p:txBody>
      </p:sp>
    </p:spTree>
    <p:extLst>
      <p:ext uri="{BB962C8B-B14F-4D97-AF65-F5344CB8AC3E}">
        <p14:creationId xmlns:p14="http://schemas.microsoft.com/office/powerpoint/2010/main" val="42747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1737360"/>
            <a:ext cx="10444018" cy="477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5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612" y="1143000"/>
            <a:ext cx="7486650" cy="4676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692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8209F-1662-40B9-BF25-8E6F7AC270B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60"/>
          <p:cNvSpPr>
            <a:spLocks noChangeArrowheads="1"/>
          </p:cNvSpPr>
          <p:nvPr/>
        </p:nvSpPr>
        <p:spPr bwMode="auto">
          <a:xfrm>
            <a:off x="7677509" y="5197270"/>
            <a:ext cx="3209024" cy="1569660"/>
          </a:xfrm>
          <a:custGeom>
            <a:avLst/>
            <a:gdLst>
              <a:gd name="connsiteX0" fmla="*/ 0 w 2517321"/>
              <a:gd name="connsiteY0" fmla="*/ 0 h 1371600"/>
              <a:gd name="connsiteX1" fmla="*/ 2517321 w 2517321"/>
              <a:gd name="connsiteY1" fmla="*/ 0 h 1371600"/>
              <a:gd name="connsiteX2" fmla="*/ 2517321 w 2517321"/>
              <a:gd name="connsiteY2" fmla="*/ 1371600 h 1371600"/>
              <a:gd name="connsiteX3" fmla="*/ 0 w 2517321"/>
              <a:gd name="connsiteY3" fmla="*/ 1371600 h 1371600"/>
              <a:gd name="connsiteX4" fmla="*/ 0 w 2517321"/>
              <a:gd name="connsiteY4" fmla="*/ 0 h 1371600"/>
              <a:gd name="connsiteX0" fmla="*/ 0 w 2517321"/>
              <a:gd name="connsiteY0" fmla="*/ 0 h 1371600"/>
              <a:gd name="connsiteX1" fmla="*/ 1590035 w 2517321"/>
              <a:gd name="connsiteY1" fmla="*/ 3002 h 1371600"/>
              <a:gd name="connsiteX2" fmla="*/ 2517321 w 2517321"/>
              <a:gd name="connsiteY2" fmla="*/ 0 h 1371600"/>
              <a:gd name="connsiteX3" fmla="*/ 2517321 w 2517321"/>
              <a:gd name="connsiteY3" fmla="*/ 1371600 h 1371600"/>
              <a:gd name="connsiteX4" fmla="*/ 0 w 2517321"/>
              <a:gd name="connsiteY4" fmla="*/ 1371600 h 1371600"/>
              <a:gd name="connsiteX5" fmla="*/ 0 w 2517321"/>
              <a:gd name="connsiteY5" fmla="*/ 0 h 1371600"/>
              <a:gd name="connsiteX0" fmla="*/ 0 w 2517321"/>
              <a:gd name="connsiteY0" fmla="*/ 0 h 1371600"/>
              <a:gd name="connsiteX1" fmla="*/ 1590035 w 2517321"/>
              <a:gd name="connsiteY1" fmla="*/ 3002 h 1371600"/>
              <a:gd name="connsiteX2" fmla="*/ 2517321 w 2517321"/>
              <a:gd name="connsiteY2" fmla="*/ 0 h 1371600"/>
              <a:gd name="connsiteX3" fmla="*/ 2513489 w 2517321"/>
              <a:gd name="connsiteY3" fmla="*/ 446622 h 1371600"/>
              <a:gd name="connsiteX4" fmla="*/ 2517321 w 2517321"/>
              <a:gd name="connsiteY4" fmla="*/ 1371600 h 1371600"/>
              <a:gd name="connsiteX5" fmla="*/ 0 w 2517321"/>
              <a:gd name="connsiteY5" fmla="*/ 1371600 h 1371600"/>
              <a:gd name="connsiteX6" fmla="*/ 0 w 2517321"/>
              <a:gd name="connsiteY6" fmla="*/ 0 h 1371600"/>
              <a:gd name="connsiteX0" fmla="*/ 0 w 2517321"/>
              <a:gd name="connsiteY0" fmla="*/ 0 h 1371600"/>
              <a:gd name="connsiteX1" fmla="*/ 1590035 w 2517321"/>
              <a:gd name="connsiteY1" fmla="*/ 3002 h 1371600"/>
              <a:gd name="connsiteX2" fmla="*/ 1720616 w 2517321"/>
              <a:gd name="connsiteY2" fmla="*/ 307817 h 1371600"/>
              <a:gd name="connsiteX3" fmla="*/ 2513489 w 2517321"/>
              <a:gd name="connsiteY3" fmla="*/ 446622 h 1371600"/>
              <a:gd name="connsiteX4" fmla="*/ 2517321 w 2517321"/>
              <a:gd name="connsiteY4" fmla="*/ 1371600 h 1371600"/>
              <a:gd name="connsiteX5" fmla="*/ 0 w 2517321"/>
              <a:gd name="connsiteY5" fmla="*/ 1371600 h 1371600"/>
              <a:gd name="connsiteX6" fmla="*/ 0 w 2517321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7321" h="1371600">
                <a:moveTo>
                  <a:pt x="0" y="0"/>
                </a:moveTo>
                <a:lnTo>
                  <a:pt x="1590035" y="3002"/>
                </a:lnTo>
                <a:lnTo>
                  <a:pt x="1720616" y="307817"/>
                </a:lnTo>
                <a:cubicBezTo>
                  <a:pt x="1719339" y="456691"/>
                  <a:pt x="2514766" y="297748"/>
                  <a:pt x="2513489" y="446622"/>
                </a:cubicBezTo>
                <a:cubicBezTo>
                  <a:pt x="2514766" y="754948"/>
                  <a:pt x="2516044" y="1063274"/>
                  <a:pt x="2517321" y="1371600"/>
                </a:cubicBez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  <a:tileRect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Forward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25¢ / pc.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844 Million pieces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$209 Million</a:t>
            </a:r>
          </a:p>
        </p:txBody>
      </p:sp>
      <p:sp>
        <p:nvSpPr>
          <p:cNvPr id="6" name="AutoShape 53"/>
          <p:cNvSpPr>
            <a:spLocks noChangeArrowheads="1"/>
          </p:cNvSpPr>
          <p:nvPr/>
        </p:nvSpPr>
        <p:spPr bwMode="auto">
          <a:xfrm>
            <a:off x="1586576" y="4199765"/>
            <a:ext cx="644439" cy="381000"/>
          </a:xfrm>
          <a:prstGeom prst="rightArrow">
            <a:avLst>
              <a:gd name="adj1" fmla="val 50000"/>
              <a:gd name="adj2" fmla="val 45000"/>
            </a:avLst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</a:pPr>
            <a:endParaRPr lang="en-US" sz="1200" b="1" dirty="0">
              <a:solidFill>
                <a:srgbClr val="000099"/>
              </a:solidFill>
              <a:latin typeface="Arial" pitchFamily="34" charset="0"/>
              <a:cs typeface="+mn-cs"/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8913812" y="4258068"/>
            <a:ext cx="160889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</a:pPr>
            <a:r>
              <a:rPr lang="en-US" sz="1600" b="1" dirty="0">
                <a:solidFill>
                  <a:srgbClr val="333399"/>
                </a:solidFill>
                <a:latin typeface="Calibri" panose="020F0502020204030204"/>
              </a:rPr>
              <a:t>New Address</a:t>
            </a:r>
          </a:p>
        </p:txBody>
      </p:sp>
      <p:sp>
        <p:nvSpPr>
          <p:cNvPr id="8" name="Rectangle 60"/>
          <p:cNvSpPr>
            <a:spLocks noChangeArrowheads="1"/>
          </p:cNvSpPr>
          <p:nvPr/>
        </p:nvSpPr>
        <p:spPr bwMode="auto">
          <a:xfrm>
            <a:off x="1714677" y="1870221"/>
            <a:ext cx="2661133" cy="1200329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  <a:tileRect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Return 58¢ / pc.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1.275 Billion pieces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$744 Million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487" y="3028424"/>
            <a:ext cx="241785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3648821" y="4226122"/>
            <a:ext cx="1225678" cy="381000"/>
          </a:xfrm>
          <a:prstGeom prst="rightArrow">
            <a:avLst>
              <a:gd name="adj1" fmla="val 50000"/>
              <a:gd name="adj2" fmla="val 45000"/>
            </a:avLst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auto" hangingPunct="0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</a:pPr>
            <a:endParaRPr lang="en-US" sz="1200" b="1" dirty="0">
              <a:solidFill>
                <a:srgbClr val="000099"/>
              </a:solidFill>
              <a:latin typeface="Arial" pitchFamily="34" charset="0"/>
              <a:cs typeface="+mn-cs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099" y="1617399"/>
            <a:ext cx="228443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57"/>
          <p:cNvSpPr txBox="1">
            <a:spLocks noChangeArrowheads="1"/>
          </p:cNvSpPr>
          <p:nvPr/>
        </p:nvSpPr>
        <p:spPr bwMode="auto">
          <a:xfrm>
            <a:off x="8252751" y="1793764"/>
            <a:ext cx="1894738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FFFFFF"/>
              </a:buClr>
              <a:buSzPct val="75000"/>
              <a:buFont typeface="Wingdings" pitchFamily="2" charset="2"/>
              <a:buNone/>
            </a:pPr>
            <a:r>
              <a:rPr lang="en-US" sz="1600" b="1" dirty="0">
                <a:solidFill>
                  <a:srgbClr val="C00000"/>
                </a:solidFill>
                <a:latin typeface="Calibri" panose="020F0502020204030204"/>
              </a:rPr>
              <a:t>Original Address</a:t>
            </a: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423" y="4074935"/>
            <a:ext cx="228443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330" y="3735053"/>
            <a:ext cx="1260616" cy="12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133" y="3297217"/>
            <a:ext cx="12858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ircular Arrow 15"/>
          <p:cNvSpPr/>
          <p:nvPr/>
        </p:nvSpPr>
        <p:spPr bwMode="auto">
          <a:xfrm rot="11508703" flipV="1">
            <a:off x="693704" y="2135504"/>
            <a:ext cx="1589778" cy="2380245"/>
          </a:xfrm>
          <a:prstGeom prst="circularArrow">
            <a:avLst>
              <a:gd name="adj1" fmla="val 12500"/>
              <a:gd name="adj2" fmla="val 1131622"/>
              <a:gd name="adj3" fmla="val 20457681"/>
              <a:gd name="adj4" fmla="val 16470911"/>
              <a:gd name="adj5" fmla="val 12500"/>
            </a:avLst>
          </a:prstGeom>
          <a:gradFill flip="none"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 w="31550" cmpd="sng">
                <a:gradFill>
                  <a:gsLst>
                    <a:gs pos="70000">
                      <a:srgbClr val="009D00">
                        <a:shade val="50000"/>
                        <a:satMod val="190000"/>
                      </a:srgbClr>
                    </a:gs>
                    <a:gs pos="0">
                      <a:srgbClr val="009D00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9D00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Times"/>
              <a:cs typeface="+mn-cs"/>
            </a:endParaRPr>
          </a:p>
        </p:txBody>
      </p:sp>
      <p:sp>
        <p:nvSpPr>
          <p:cNvPr id="17" name="Circular Arrow 16"/>
          <p:cNvSpPr/>
          <p:nvPr/>
        </p:nvSpPr>
        <p:spPr bwMode="auto">
          <a:xfrm rot="2500967" flipV="1">
            <a:off x="7503186" y="489704"/>
            <a:ext cx="1589778" cy="3776690"/>
          </a:xfrm>
          <a:prstGeom prst="circularArrow">
            <a:avLst>
              <a:gd name="adj1" fmla="val 12500"/>
              <a:gd name="adj2" fmla="val 1131622"/>
              <a:gd name="adj3" fmla="val 20457681"/>
              <a:gd name="adj4" fmla="val 16625696"/>
              <a:gd name="adj5" fmla="val 12500"/>
            </a:avLst>
          </a:prstGeom>
          <a:gradFill flip="none"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 w="31550" cmpd="sng">
                <a:gradFill>
                  <a:gsLst>
                    <a:gs pos="70000">
                      <a:srgbClr val="009D00">
                        <a:shade val="50000"/>
                        <a:satMod val="190000"/>
                      </a:srgbClr>
                    </a:gs>
                    <a:gs pos="0">
                      <a:srgbClr val="009D00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9D00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Times"/>
              <a:cs typeface="+mn-cs"/>
            </a:endParaRPr>
          </a:p>
        </p:txBody>
      </p:sp>
      <p:sp>
        <p:nvSpPr>
          <p:cNvPr id="18" name="Circular Arrow 17"/>
          <p:cNvSpPr/>
          <p:nvPr/>
        </p:nvSpPr>
        <p:spPr bwMode="auto">
          <a:xfrm rot="13500000" flipV="1">
            <a:off x="7198444" y="2773429"/>
            <a:ext cx="1589778" cy="3776690"/>
          </a:xfrm>
          <a:prstGeom prst="circularArrow">
            <a:avLst>
              <a:gd name="adj1" fmla="val 12500"/>
              <a:gd name="adj2" fmla="val 1061287"/>
              <a:gd name="adj3" fmla="val 20457681"/>
              <a:gd name="adj4" fmla="val 16709167"/>
              <a:gd name="adj5" fmla="val 12500"/>
            </a:avLst>
          </a:prstGeom>
          <a:gradFill flip="none"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 w="31550" cmpd="sng">
                <a:gradFill>
                  <a:gsLst>
                    <a:gs pos="70000">
                      <a:srgbClr val="009D00">
                        <a:shade val="50000"/>
                        <a:satMod val="190000"/>
                      </a:srgbClr>
                    </a:gs>
                    <a:gs pos="0">
                      <a:srgbClr val="009D00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9D00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Times"/>
              <a:cs typeface="+mn-cs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077" y="1767380"/>
            <a:ext cx="1234845" cy="176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ircular Arrow 20"/>
          <p:cNvSpPr/>
          <p:nvPr/>
        </p:nvSpPr>
        <p:spPr bwMode="auto">
          <a:xfrm rot="6218977" flipV="1">
            <a:off x="6801417" y="3150222"/>
            <a:ext cx="1589778" cy="3776690"/>
          </a:xfrm>
          <a:prstGeom prst="circularArrow">
            <a:avLst>
              <a:gd name="adj1" fmla="val 12500"/>
              <a:gd name="adj2" fmla="val 1131622"/>
              <a:gd name="adj3" fmla="val 20457681"/>
              <a:gd name="adj4" fmla="val 17134319"/>
              <a:gd name="adj5" fmla="val 12500"/>
            </a:avLst>
          </a:prstGeom>
          <a:gradFill flip="none"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 w="31550" cmpd="sng">
                <a:gradFill>
                  <a:gsLst>
                    <a:gs pos="70000">
                      <a:srgbClr val="009D00">
                        <a:shade val="50000"/>
                        <a:satMod val="190000"/>
                      </a:srgbClr>
                    </a:gs>
                    <a:gs pos="0">
                      <a:srgbClr val="009D00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9D00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Times"/>
              <a:cs typeface="+mn-cs"/>
            </a:endParaRPr>
          </a:p>
        </p:txBody>
      </p:sp>
      <p:sp>
        <p:nvSpPr>
          <p:cNvPr id="22" name="Multiply 21"/>
          <p:cNvSpPr/>
          <p:nvPr/>
        </p:nvSpPr>
        <p:spPr>
          <a:xfrm rot="811978">
            <a:off x="9370208" y="1040616"/>
            <a:ext cx="2284344" cy="2940996"/>
          </a:xfrm>
          <a:prstGeom prst="mathMultiply">
            <a:avLst>
              <a:gd name="adj1" fmla="val 11806"/>
            </a:avLst>
          </a:prstGeom>
          <a:solidFill>
            <a:srgbClr val="C00000"/>
          </a:solidFill>
          <a:ln w="1270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ircular Arrow 22"/>
          <p:cNvSpPr/>
          <p:nvPr/>
        </p:nvSpPr>
        <p:spPr bwMode="auto">
          <a:xfrm rot="15381023" flipH="1" flipV="1">
            <a:off x="3337254" y="3126868"/>
            <a:ext cx="1589778" cy="3776690"/>
          </a:xfrm>
          <a:prstGeom prst="circularArrow">
            <a:avLst>
              <a:gd name="adj1" fmla="val 12500"/>
              <a:gd name="adj2" fmla="val 1131622"/>
              <a:gd name="adj3" fmla="val 20457681"/>
              <a:gd name="adj4" fmla="val 17134319"/>
              <a:gd name="adj5" fmla="val 12500"/>
            </a:avLst>
          </a:prstGeom>
          <a:gradFill flip="none"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 w="31550" cmpd="sng">
                <a:gradFill>
                  <a:gsLst>
                    <a:gs pos="70000">
                      <a:srgbClr val="009D00">
                        <a:shade val="50000"/>
                        <a:satMod val="190000"/>
                      </a:srgbClr>
                    </a:gs>
                    <a:gs pos="0">
                      <a:srgbClr val="009D00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9D00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Times"/>
              <a:cs typeface="+mn-cs"/>
            </a:endParaRPr>
          </a:p>
        </p:txBody>
      </p:sp>
      <p:sp>
        <p:nvSpPr>
          <p:cNvPr id="24" name="Circular Arrow 23"/>
          <p:cNvSpPr/>
          <p:nvPr/>
        </p:nvSpPr>
        <p:spPr bwMode="auto">
          <a:xfrm rot="17498128" flipV="1">
            <a:off x="4317138" y="1975291"/>
            <a:ext cx="1589778" cy="2096818"/>
          </a:xfrm>
          <a:prstGeom prst="circularArrow">
            <a:avLst>
              <a:gd name="adj1" fmla="val 12500"/>
              <a:gd name="adj2" fmla="val 1131622"/>
              <a:gd name="adj3" fmla="val 20457681"/>
              <a:gd name="adj4" fmla="val 16470911"/>
              <a:gd name="adj5" fmla="val 12500"/>
            </a:avLst>
          </a:prstGeom>
          <a:gradFill flip="none" rotWithShape="0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16200000" scaled="0"/>
            <a:tileRect/>
          </a:gra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 w="31550" cmpd="sng">
                <a:gradFill>
                  <a:gsLst>
                    <a:gs pos="70000">
                      <a:srgbClr val="009D00">
                        <a:shade val="50000"/>
                        <a:satMod val="190000"/>
                      </a:srgbClr>
                    </a:gs>
                    <a:gs pos="0">
                      <a:srgbClr val="009D00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009D00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Times"/>
              <a:cs typeface="+mn-cs"/>
            </a:endParaRPr>
          </a:p>
        </p:txBody>
      </p:sp>
      <p:sp>
        <p:nvSpPr>
          <p:cNvPr id="4" name="Rectangle 60"/>
          <p:cNvSpPr>
            <a:spLocks noChangeArrowheads="1"/>
          </p:cNvSpPr>
          <p:nvPr/>
        </p:nvSpPr>
        <p:spPr bwMode="auto">
          <a:xfrm>
            <a:off x="1355991" y="5507614"/>
            <a:ext cx="2776165" cy="1200329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  <a:tileRect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Waste .068 / pc.</a:t>
            </a:r>
          </a:p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3.796 Billion pieces</a:t>
            </a:r>
          </a:p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$258 Million</a:t>
            </a:r>
          </a:p>
        </p:txBody>
      </p:sp>
      <p:pic>
        <p:nvPicPr>
          <p:cNvPr id="5" name="Picture 52" descr="j025089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524" y="5527092"/>
            <a:ext cx="1208088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itle 1"/>
          <p:cNvSpPr txBox="1">
            <a:spLocks/>
          </p:cNvSpPr>
          <p:nvPr/>
        </p:nvSpPr>
        <p:spPr>
          <a:xfrm>
            <a:off x="1065212" y="838200"/>
            <a:ext cx="100584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bad is it?</a:t>
            </a:r>
            <a:endParaRPr lang="en-US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4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7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2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75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750"/>
                            </p:stCondLst>
                            <p:childTnLst>
                              <p:par>
                                <p:cTn id="64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75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25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75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25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75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 animBg="1"/>
      <p:bldP spid="10" grpId="0" animBg="1"/>
      <p:bldP spid="12" grpId="0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0" t="1923" r="337"/>
          <a:stretch/>
        </p:blipFill>
        <p:spPr>
          <a:xfrm>
            <a:off x="5180012" y="1747520"/>
            <a:ext cx="6688527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3420419"/>
              </p:ext>
            </p:extLst>
          </p:nvPr>
        </p:nvGraphicFramePr>
        <p:xfrm>
          <a:off x="-153988" y="1747520"/>
          <a:ext cx="5636557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122612" y="924560"/>
            <a:ext cx="100584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you do?</a:t>
            </a:r>
            <a:endParaRPr lang="en-US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3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Intelligent Mail for Internal Mailing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b="1" dirty="0" smtClean="0"/>
              <a:t>imim.usps.gov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10" y="3733800"/>
            <a:ext cx="5569803" cy="1957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812" y="1828800"/>
            <a:ext cx="908165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6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3012" y="1752600"/>
            <a:ext cx="7772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Roboto"/>
              </a:rPr>
              <a:t>Intelligent Mail for Internal Mailing (IMIM) </a:t>
            </a:r>
            <a:r>
              <a:rPr lang="en-US" sz="2000" b="1" dirty="0" smtClean="0">
                <a:latin typeface="Roboto"/>
              </a:rPr>
              <a:t>Tool</a:t>
            </a:r>
          </a:p>
          <a:p>
            <a:endParaRPr lang="en-US" sz="2000" b="1" dirty="0">
              <a:latin typeface="Roboto"/>
            </a:endParaRPr>
          </a:p>
          <a:p>
            <a:r>
              <a:rPr lang="en-US" sz="2000" dirty="0">
                <a:latin typeface="Roboto"/>
              </a:rPr>
              <a:t>IMIM Tool is an application designed to facilitate producing Intelligent Mail barcode, </a:t>
            </a:r>
            <a:r>
              <a:rPr lang="en-US" sz="2000" dirty="0" err="1">
                <a:latin typeface="Roboto"/>
              </a:rPr>
              <a:t>IMb</a:t>
            </a:r>
            <a:r>
              <a:rPr lang="en-US" sz="2000" dirty="0">
                <a:latin typeface="Roboto"/>
              </a:rPr>
              <a:t>, mail pieces. </a:t>
            </a:r>
          </a:p>
          <a:p>
            <a:r>
              <a:rPr lang="en-US" sz="2000" dirty="0">
                <a:latin typeface="Roboto"/>
              </a:rPr>
              <a:t>By relying on a Web Browser, IMIM Tool removes the need to install and maintain specialized software and fonts on workstations to produce an </a:t>
            </a:r>
            <a:r>
              <a:rPr lang="en-US" sz="2000" dirty="0" err="1">
                <a:latin typeface="Roboto"/>
              </a:rPr>
              <a:t>IMb</a:t>
            </a:r>
            <a:r>
              <a:rPr lang="en-US" sz="2000" dirty="0">
                <a:latin typeface="Roboto"/>
              </a:rPr>
              <a:t>. The IMIM Tool produces PDF documents suitable for printing on labels, Envelopes and 8 1/2 x 11 letter size documents. </a:t>
            </a:r>
            <a:endParaRPr lang="en-US" sz="200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350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16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94012" y="1035189"/>
            <a:ext cx="6092825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Roboto"/>
              </a:rPr>
              <a:t>IMIM Tool offers these functions: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Roboto"/>
              </a:rPr>
              <a:t>Select a </a:t>
            </a:r>
            <a:r>
              <a:rPr lang="en-US" b="1" dirty="0" err="1">
                <a:latin typeface="Roboto"/>
              </a:rPr>
              <a:t>MailerID</a:t>
            </a:r>
            <a:r>
              <a:rPr lang="en-US" b="1" dirty="0">
                <a:latin typeface="Roboto"/>
              </a:rPr>
              <a:t>.</a:t>
            </a:r>
            <a:r>
              <a:rPr lang="en-US" dirty="0">
                <a:latin typeface="Roboto"/>
              </a:rPr>
              <a:t> Use the "Find a Finance Number" and the corresponding </a:t>
            </a:r>
            <a:r>
              <a:rPr lang="en-US" dirty="0" err="1">
                <a:latin typeface="Roboto"/>
              </a:rPr>
              <a:t>MailerID</a:t>
            </a:r>
            <a:r>
              <a:rPr lang="en-US" dirty="0">
                <a:latin typeface="Roboto"/>
              </a:rPr>
              <a:t> when generating an </a:t>
            </a:r>
            <a:r>
              <a:rPr lang="en-US" dirty="0" err="1">
                <a:latin typeface="Roboto"/>
              </a:rPr>
              <a:t>IMb</a:t>
            </a:r>
            <a:r>
              <a:rPr lang="en-US" dirty="0">
                <a:latin typeface="Roboto"/>
              </a:rPr>
              <a:t> barcode. Search for a Finance Number by entering a six-digit Finance Number, project description, or organization name, a ZIP Code, or a combination of a City and State. Although there is a default value for a </a:t>
            </a:r>
            <a:r>
              <a:rPr lang="en-US" dirty="0" err="1">
                <a:latin typeface="Roboto"/>
              </a:rPr>
              <a:t>MailerID</a:t>
            </a:r>
            <a:r>
              <a:rPr lang="en-US" dirty="0">
                <a:latin typeface="Roboto"/>
              </a:rPr>
              <a:t>, it is preferable to use a </a:t>
            </a:r>
            <a:r>
              <a:rPr lang="en-US" dirty="0" err="1">
                <a:latin typeface="Roboto"/>
              </a:rPr>
              <a:t>MailerID</a:t>
            </a:r>
            <a:r>
              <a:rPr lang="en-US" dirty="0">
                <a:latin typeface="Roboto"/>
              </a:rPr>
              <a:t> associated with a project or organization.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Roboto"/>
              </a:rPr>
              <a:t>Produce a single mail piece.</a:t>
            </a:r>
            <a:r>
              <a:rPr lang="en-US" dirty="0">
                <a:latin typeface="Roboto"/>
              </a:rPr>
              <a:t> Enter a name and destination address; validate the address via AMS and produce a PDF file formatted for labels, envelopes or 8.5" x 11" documents.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>
                <a:latin typeface="Roboto"/>
              </a:rPr>
              <a:t>Produce multiple mail pieces.</a:t>
            </a:r>
            <a:r>
              <a:rPr lang="en-US" dirty="0">
                <a:latin typeface="Roboto"/>
              </a:rPr>
              <a:t> Produce multi-page PDF documents by uploading and processing two types of files--comma-separated values and MS Word. Each entry should have a minimum of two and a maximum of five address lines. In the case of MS Word, blocks of addresses are separated by one or more blank lines. There is a limit of 10,000 address blocks. </a:t>
            </a:r>
            <a:endParaRPr lang="en-US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6854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17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0212" y="1295400"/>
            <a:ext cx="60928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latin typeface="Roboto"/>
              </a:rPr>
              <a:t>Printing PDF files.</a:t>
            </a:r>
            <a:r>
              <a:rPr lang="en-US" sz="2000" dirty="0">
                <a:latin typeface="Roboto"/>
              </a:rPr>
              <a:t> In Acrobat, select "</a:t>
            </a:r>
            <a:r>
              <a:rPr lang="en-US" sz="2000" i="1" dirty="0">
                <a:latin typeface="Roboto"/>
              </a:rPr>
              <a:t>Print</a:t>
            </a:r>
            <a:r>
              <a:rPr lang="en-US" sz="2000" dirty="0">
                <a:latin typeface="Roboto"/>
              </a:rPr>
              <a:t>" from the </a:t>
            </a:r>
            <a:r>
              <a:rPr lang="en-US" sz="2000" i="1" dirty="0">
                <a:latin typeface="Roboto"/>
              </a:rPr>
              <a:t>File</a:t>
            </a:r>
            <a:r>
              <a:rPr lang="en-US" sz="2000" dirty="0">
                <a:latin typeface="Roboto"/>
              </a:rPr>
              <a:t> menu. In the print window, ensure </a:t>
            </a:r>
            <a:r>
              <a:rPr lang="en-US" sz="2000" i="1" dirty="0">
                <a:latin typeface="Roboto"/>
              </a:rPr>
              <a:t>Page Scaling</a:t>
            </a:r>
            <a:r>
              <a:rPr lang="en-US" sz="2000" dirty="0">
                <a:latin typeface="Roboto"/>
              </a:rPr>
              <a:t> is set to "None". Also, select the checkbox next to "Choose Paper Source by PDF page size." Click </a:t>
            </a:r>
            <a:r>
              <a:rPr lang="en-US" sz="2000" i="1" dirty="0">
                <a:latin typeface="Roboto"/>
              </a:rPr>
              <a:t>Print</a:t>
            </a:r>
            <a:r>
              <a:rPr lang="en-US" sz="2000" dirty="0">
                <a:latin typeface="Roboto"/>
              </a:rPr>
              <a:t>. </a:t>
            </a:r>
            <a:endParaRPr lang="en-US" sz="2000" dirty="0" smtClean="0">
              <a:latin typeface="Roboto"/>
            </a:endParaRPr>
          </a:p>
          <a:p>
            <a:endParaRPr lang="en-US" sz="2000" dirty="0">
              <a:latin typeface="Roboto"/>
            </a:endParaRPr>
          </a:p>
          <a:p>
            <a:r>
              <a:rPr lang="en-US" sz="2000" dirty="0">
                <a:latin typeface="Roboto"/>
              </a:rPr>
              <a:t>The IMIM Tool has been tested and adjusted to perform in the following browsers: Internet Explorer 7 &amp; 8; </a:t>
            </a:r>
            <a:r>
              <a:rPr lang="en-US" sz="2000" dirty="0" err="1">
                <a:latin typeface="Roboto"/>
              </a:rPr>
              <a:t>FireFox</a:t>
            </a:r>
            <a:r>
              <a:rPr lang="en-US" sz="2000" dirty="0">
                <a:latin typeface="Roboto"/>
              </a:rPr>
              <a:t>; Chrome and Safari. </a:t>
            </a:r>
            <a:endParaRPr lang="en-US" sz="2000" dirty="0" smtClean="0">
              <a:latin typeface="Roboto"/>
            </a:endParaRPr>
          </a:p>
          <a:p>
            <a:endParaRPr lang="en-US" sz="2000" dirty="0">
              <a:latin typeface="Roboto"/>
            </a:endParaRPr>
          </a:p>
          <a:p>
            <a:r>
              <a:rPr lang="en-US" sz="2000" dirty="0">
                <a:latin typeface="Roboto"/>
              </a:rPr>
              <a:t>If you have any questions or need assistance, please contact </a:t>
            </a:r>
            <a:r>
              <a:rPr lang="en-US" sz="2000" dirty="0">
                <a:latin typeface="Roboto"/>
                <a:hlinkClick r:id="rId3"/>
              </a:rPr>
              <a:t>Intelligent Mail Support.</a:t>
            </a:r>
            <a:endParaRPr lang="en-US" sz="2000" dirty="0"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984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012" y="914400"/>
            <a:ext cx="7239000" cy="587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19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143000"/>
            <a:ext cx="1076840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3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837612" y="6096000"/>
            <a:ext cx="3200400" cy="58477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600" dirty="0" smtClean="0">
                <a:solidFill>
                  <a:srgbClr val="002060"/>
                </a:solidFill>
              </a:rPr>
              <a:t>Essex Jct VT PCC Webinar</a:t>
            </a:r>
          </a:p>
          <a:p>
            <a:pPr algn="r"/>
            <a:r>
              <a:rPr lang="en-US" sz="1600" dirty="0" smtClean="0">
                <a:solidFill>
                  <a:srgbClr val="002060"/>
                </a:solidFill>
              </a:rPr>
              <a:t>June 29, 2017</a:t>
            </a:r>
          </a:p>
        </p:txBody>
      </p:sp>
      <p:sp>
        <p:nvSpPr>
          <p:cNvPr id="125957" name="Text Box 3"/>
          <p:cNvSpPr txBox="1">
            <a:spLocks noChangeArrowheads="1"/>
          </p:cNvSpPr>
          <p:nvPr/>
        </p:nvSpPr>
        <p:spPr bwMode="auto">
          <a:xfrm>
            <a:off x="8174684" y="5518408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endParaRPr lang="en-US" sz="2400" dirty="0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5612" y="1905000"/>
            <a:ext cx="10972800" cy="3017520"/>
          </a:xfrm>
        </p:spPr>
        <p:txBody>
          <a:bodyPr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Address Quality Management </a:t>
            </a:r>
            <a:br>
              <a:rPr lang="en-US" sz="6600" dirty="0" smtClean="0">
                <a:solidFill>
                  <a:srgbClr val="002060"/>
                </a:solidFill>
              </a:rPr>
            </a:br>
            <a:r>
              <a:rPr lang="en-US" sz="6600" dirty="0" smtClean="0">
                <a:solidFill>
                  <a:srgbClr val="002060"/>
                </a:solidFill>
              </a:rPr>
              <a:t>for PCC Leadership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19540" y="5969287"/>
            <a:ext cx="2918472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8E12FF-F00B-464B-86EF-7964F83F7C6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2" y="1295400"/>
            <a:ext cx="323088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412" y="2133600"/>
            <a:ext cx="1070931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2" y="1219200"/>
            <a:ext cx="1087305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990600"/>
            <a:ext cx="1071945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23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2" y="1219200"/>
            <a:ext cx="7772400" cy="521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2" y="-457200"/>
            <a:ext cx="9141619" cy="2387600"/>
          </a:xfrm>
        </p:spPr>
        <p:txBody>
          <a:bodyPr/>
          <a:lstStyle/>
          <a:p>
            <a:r>
              <a:rPr lang="en-US" sz="4400" dirty="0"/>
              <a:t>S</a:t>
            </a:r>
            <a:r>
              <a:rPr lang="en-US" sz="4400" dirty="0" smtClean="0"/>
              <a:t>preadsheet Field Options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2" y="3429000"/>
            <a:ext cx="10306050" cy="2609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34" y="2269666"/>
            <a:ext cx="10178624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234" y="2703265"/>
            <a:ext cx="10178624" cy="30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120" y="990600"/>
            <a:ext cx="7401332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935037"/>
          </a:xfrm>
        </p:spPr>
        <p:txBody>
          <a:bodyPr/>
          <a:lstStyle/>
          <a:p>
            <a:r>
              <a:rPr lang="en-US" sz="4400" dirty="0" smtClean="0"/>
              <a:t>Exact Match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11" y="2590800"/>
            <a:ext cx="10492453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2212" y="3886200"/>
            <a:ext cx="48577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11" y="990600"/>
            <a:ext cx="10992181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0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935037"/>
          </a:xfrm>
        </p:spPr>
        <p:txBody>
          <a:bodyPr/>
          <a:lstStyle/>
          <a:p>
            <a:r>
              <a:rPr lang="en-US" sz="4400" dirty="0" smtClean="0"/>
              <a:t>Matched with changes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28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05" y="2394886"/>
            <a:ext cx="10492453" cy="5769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6012" y="3810000"/>
            <a:ext cx="48768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935037"/>
          </a:xfrm>
        </p:spPr>
        <p:txBody>
          <a:bodyPr/>
          <a:lstStyle/>
          <a:p>
            <a:r>
              <a:rPr lang="en-US" sz="4400" dirty="0" smtClean="0"/>
              <a:t>Matched to Building Default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612" y="3124200"/>
            <a:ext cx="2564005" cy="36456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812" y="3969727"/>
            <a:ext cx="4791075" cy="14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12" y="2209800"/>
            <a:ext cx="10492453" cy="58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36612" y="979211"/>
            <a:ext cx="10794306" cy="4078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600" dirty="0" smtClean="0">
                <a:solidFill>
                  <a:srgbClr val="002060"/>
                </a:solidFill>
              </a:rPr>
              <a:t>Agenda</a:t>
            </a:r>
          </a:p>
          <a:p>
            <a:pPr marL="0" indent="0">
              <a:buNone/>
            </a:pPr>
            <a:endParaRPr lang="en-US" altLang="en-US" sz="3600" dirty="0">
              <a:solidFill>
                <a:srgbClr val="002060"/>
              </a:solidFill>
            </a:endParaRPr>
          </a:p>
          <a:p>
            <a:r>
              <a:rPr lang="en-US" altLang="en-US" sz="3600" dirty="0" smtClean="0">
                <a:solidFill>
                  <a:srgbClr val="002060"/>
                </a:solidFill>
              </a:rPr>
              <a:t>What are the Problems? </a:t>
            </a:r>
          </a:p>
          <a:p>
            <a:r>
              <a:rPr lang="en-US" altLang="en-US" sz="3600" dirty="0" smtClean="0">
                <a:solidFill>
                  <a:srgbClr val="002060"/>
                </a:solidFill>
              </a:rPr>
              <a:t>What are the Causes?</a:t>
            </a:r>
          </a:p>
          <a:p>
            <a:r>
              <a:rPr lang="en-US" altLang="en-US" sz="3600" dirty="0" smtClean="0">
                <a:solidFill>
                  <a:srgbClr val="002060"/>
                </a:solidFill>
              </a:rPr>
              <a:t>Pub 28 </a:t>
            </a:r>
          </a:p>
          <a:p>
            <a:r>
              <a:rPr lang="en-US" altLang="en-US" sz="3600" dirty="0" smtClean="0">
                <a:solidFill>
                  <a:srgbClr val="002060"/>
                </a:solidFill>
              </a:rPr>
              <a:t>How Bad is It?</a:t>
            </a:r>
          </a:p>
          <a:p>
            <a:r>
              <a:rPr lang="en-US" altLang="en-US" sz="3600" dirty="0" smtClean="0">
                <a:solidFill>
                  <a:srgbClr val="002060"/>
                </a:solidFill>
              </a:rPr>
              <a:t>IM®IM Tool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768" y="4267200"/>
            <a:ext cx="31051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6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935037"/>
          </a:xfrm>
        </p:spPr>
        <p:txBody>
          <a:bodyPr/>
          <a:lstStyle/>
          <a:p>
            <a:r>
              <a:rPr lang="en-US" sz="4400" dirty="0" smtClean="0"/>
              <a:t>Unmatched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812" y="3429000"/>
            <a:ext cx="4924425" cy="1400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12" y="2362200"/>
            <a:ext cx="10492453" cy="60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935037"/>
          </a:xfrm>
        </p:spPr>
        <p:txBody>
          <a:bodyPr/>
          <a:lstStyle/>
          <a:p>
            <a:r>
              <a:rPr lang="en-US" sz="4400" dirty="0" smtClean="0"/>
              <a:t>Unmatched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612" y="1931224"/>
            <a:ext cx="6629400" cy="47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1" y="1143000"/>
            <a:ext cx="2286001" cy="6138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12" y="1756834"/>
            <a:ext cx="5562600" cy="479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33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12" y="1143000"/>
            <a:ext cx="2143125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" y="1905000"/>
            <a:ext cx="8181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34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612" y="838201"/>
            <a:ext cx="7620000" cy="586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858837"/>
          </a:xfrm>
        </p:spPr>
        <p:txBody>
          <a:bodyPr/>
          <a:lstStyle/>
          <a:p>
            <a:r>
              <a:rPr lang="en-US" sz="4400" dirty="0" smtClean="0"/>
              <a:t>One inch labels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2" y="1981200"/>
            <a:ext cx="11490159" cy="29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858837"/>
          </a:xfrm>
        </p:spPr>
        <p:txBody>
          <a:bodyPr/>
          <a:lstStyle/>
          <a:p>
            <a:r>
              <a:rPr lang="en-US" sz="4400" dirty="0" smtClean="0"/>
              <a:t>#10 Envelope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" y="2018510"/>
            <a:ext cx="11276013" cy="48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9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858837"/>
          </a:xfrm>
        </p:spPr>
        <p:txBody>
          <a:bodyPr/>
          <a:lstStyle/>
          <a:p>
            <a:r>
              <a:rPr lang="en-US" sz="4400" dirty="0" smtClean="0"/>
              <a:t>Letter Insert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12" y="2362200"/>
            <a:ext cx="10372952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858837"/>
          </a:xfrm>
        </p:spPr>
        <p:txBody>
          <a:bodyPr/>
          <a:lstStyle/>
          <a:p>
            <a:r>
              <a:rPr lang="en-US" sz="4400" dirty="0" smtClean="0"/>
              <a:t>Letter Insert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38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1412" y="2514600"/>
            <a:ext cx="95238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Roboto"/>
              </a:rPr>
              <a:t>Mail Piece </a:t>
            </a:r>
            <a:r>
              <a:rPr lang="en-US" b="1" dirty="0" smtClean="0">
                <a:latin typeface="Roboto"/>
              </a:rPr>
              <a:t>Layout</a:t>
            </a:r>
          </a:p>
          <a:p>
            <a:endParaRPr lang="en-US" b="1" dirty="0">
              <a:latin typeface="Roboto"/>
            </a:endParaRPr>
          </a:p>
          <a:p>
            <a:r>
              <a:rPr lang="en-US" dirty="0" smtClean="0"/>
              <a:t>Features </a:t>
            </a:r>
            <a:r>
              <a:rPr lang="en-US" dirty="0"/>
              <a:t>that are available include: TEXT bolding and italics, numbering and bullets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Also inserts of the following text is available using:</a:t>
            </a:r>
          </a:p>
          <a:p>
            <a:pPr lvl="1"/>
            <a:r>
              <a:rPr lang="en-US" dirty="0"/>
              <a:t>$</a:t>
            </a:r>
            <a:r>
              <a:rPr lang="en-US" dirty="0" err="1"/>
              <a:t>addressblock</a:t>
            </a:r>
            <a:r>
              <a:rPr lang="en-US" dirty="0"/>
              <a:t> for the entire AMS corrected address</a:t>
            </a:r>
          </a:p>
          <a:p>
            <a:pPr lvl="1"/>
            <a:r>
              <a:rPr lang="en-US" dirty="0"/>
              <a:t>$name for the first line of the address </a:t>
            </a:r>
          </a:p>
          <a:p>
            <a:pPr lvl="1"/>
            <a:r>
              <a:rPr lang="en-US" dirty="0"/>
              <a:t>$date inserts the current date in the text message</a:t>
            </a:r>
          </a:p>
          <a:p>
            <a:pPr lvl="1"/>
            <a:r>
              <a:rPr lang="en-US" dirty="0"/>
              <a:t>$</a:t>
            </a:r>
            <a:r>
              <a:rPr lang="en-US" dirty="0" err="1"/>
              <a:t>imbno</a:t>
            </a:r>
            <a:r>
              <a:rPr lang="en-US" dirty="0"/>
              <a:t> inserts the decode </a:t>
            </a:r>
            <a:r>
              <a:rPr lang="en-US" dirty="0" err="1"/>
              <a:t>IMb</a:t>
            </a:r>
            <a:r>
              <a:rPr lang="en-US" dirty="0"/>
              <a:t> in text format.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858837"/>
          </a:xfrm>
        </p:spPr>
        <p:txBody>
          <a:bodyPr/>
          <a:lstStyle/>
          <a:p>
            <a:r>
              <a:rPr lang="en-US" sz="4400" dirty="0" smtClean="0"/>
              <a:t>Letter Insert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DB1C4-4983-46EB-A50D-038DFA37DCAB}" type="slidenum">
              <a:rPr lang="en-US" smtClean="0"/>
              <a:t>39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2" y="1981200"/>
            <a:ext cx="6746653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7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737360"/>
            <a:ext cx="10095986" cy="3874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altLang="en-US" u="sng" dirty="0" smtClean="0">
                <a:solidFill>
                  <a:srgbClr val="002060"/>
                </a:solidFill>
              </a:rPr>
              <a:t>Undeliverable-As-Addressed</a:t>
            </a:r>
            <a:r>
              <a:rPr lang="en-US" altLang="en-US" dirty="0" smtClean="0">
                <a:solidFill>
                  <a:srgbClr val="002060"/>
                </a:solidFill>
              </a:rPr>
              <a:t> (UAA) Means the Mailpiece Cannot Be Delivered to Either the Address or to the Recipient Shown on the Mailpiece and Must Be:</a:t>
            </a:r>
          </a:p>
          <a:p>
            <a:pPr marL="1435100" lvl="1" indent="-457200">
              <a:buFont typeface="Webdings" panose="05030102010509060703" pitchFamily="18" charset="2"/>
              <a:buChar char=""/>
            </a:pPr>
            <a:r>
              <a:rPr lang="en-US" altLang="en-US" dirty="0" smtClean="0">
                <a:solidFill>
                  <a:srgbClr val="002060"/>
                </a:solidFill>
              </a:rPr>
              <a:t>Forwarded to New Address</a:t>
            </a:r>
          </a:p>
          <a:p>
            <a:pPr marL="1435100" lvl="1" indent="-520700">
              <a:buClr>
                <a:srgbClr val="002060"/>
              </a:buClr>
              <a:buSzPct val="130000"/>
              <a:buFont typeface="Wingdings" panose="05000000000000000000" pitchFamily="2" charset="2"/>
              <a:buChar char=""/>
            </a:pPr>
            <a:r>
              <a:rPr lang="en-US" altLang="en-US" dirty="0" smtClean="0">
                <a:solidFill>
                  <a:srgbClr val="002060"/>
                </a:solidFill>
              </a:rPr>
              <a:t>Returned to Sender</a:t>
            </a:r>
          </a:p>
          <a:p>
            <a:pPr marL="1435100" lvl="1" indent="-457200">
              <a:buFont typeface="Webdings" panose="05030102010509060703" pitchFamily="18" charset="2"/>
              <a:buChar char=""/>
            </a:pPr>
            <a:r>
              <a:rPr lang="en-US" altLang="en-US" dirty="0" smtClean="0">
                <a:solidFill>
                  <a:srgbClr val="002060"/>
                </a:solidFill>
              </a:rPr>
              <a:t>Discarded as Waste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5212" y="838200"/>
            <a:ext cx="100584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the problem?</a:t>
            </a:r>
            <a:endParaRPr lang="en-US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3" descr="USPS_EntchevDotCom_Envelop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9688" y1="4545" x2="39375" y2="4545"/>
                        <a14:foregroundMark x1="47656" y1="5000" x2="47656" y2="5000"/>
                        <a14:foregroundMark x1="42813" y1="5455" x2="42813" y2="5455"/>
                        <a14:foregroundMark x1="95156" y1="5682" x2="95156" y2="5682"/>
                        <a14:foregroundMark x1="92188" y1="19773" x2="92188" y2="19773"/>
                        <a14:foregroundMark x1="69063" y1="10227" x2="69063" y2="10227"/>
                        <a14:foregroundMark x1="51875" y1="5000" x2="51875" y2="5000"/>
                        <a14:foregroundMark x1="43281" y1="12955" x2="43281" y2="12955"/>
                        <a14:foregroundMark x1="44844" y1="12955" x2="44844" y2="12955"/>
                        <a14:foregroundMark x1="45781" y1="13182" x2="46250" y2="13409"/>
                        <a14:foregroundMark x1="48281" y1="12500" x2="48281" y2="12500"/>
                        <a14:foregroundMark x1="50938" y1="12500" x2="50938" y2="12500"/>
                        <a14:foregroundMark x1="53906" y1="12955" x2="53906" y2="12955"/>
                        <a14:foregroundMark x1="54063" y1="15455" x2="54063" y2="15455"/>
                        <a14:foregroundMark x1="54063" y1="17727" x2="54063" y2="17727"/>
                        <a14:foregroundMark x1="59688" y1="17727" x2="59688" y2="17727"/>
                        <a14:foregroundMark x1="64844" y1="17955" x2="64844" y2="17955"/>
                        <a14:foregroundMark x1="67969" y1="18182" x2="67969" y2="18182"/>
                        <a14:foregroundMark x1="72344" y1="18409" x2="72344" y2="18409"/>
                        <a14:foregroundMark x1="79531" y1="24545" x2="79531" y2="24545"/>
                        <a14:foregroundMark x1="82813" y1="20455" x2="82813" y2="20455"/>
                        <a14:foregroundMark x1="79219" y1="19318" x2="79219" y2="19318"/>
                        <a14:foregroundMark x1="77500" y1="15455" x2="77500" y2="15455"/>
                        <a14:foregroundMark x1="83594" y1="13636" x2="83594" y2="13636"/>
                        <a14:foregroundMark x1="82813" y1="12727" x2="82813" y2="12727"/>
                        <a14:foregroundMark x1="86250" y1="10682" x2="86250" y2="10682"/>
                        <a14:foregroundMark x1="83750" y1="10455" x2="83750" y2="10455"/>
                        <a14:foregroundMark x1="88594" y1="7500" x2="88594" y2="7500"/>
                        <a14:foregroundMark x1="92813" y1="11818" x2="92813" y2="11818"/>
                        <a14:foregroundMark x1="92188" y1="9318" x2="92188" y2="9318"/>
                        <a14:foregroundMark x1="90313" y1="13864" x2="90313" y2="13864"/>
                        <a14:foregroundMark x1="93125" y1="13182" x2="93125" y2="13182"/>
                        <a14:foregroundMark x1="94531" y1="32727" x2="94531" y2="32727"/>
                        <a14:foregroundMark x1="87500" y1="44091" x2="87500" y2="44091"/>
                        <a14:foregroundMark x1="88594" y1="55909" x2="88594" y2="55909"/>
                        <a14:foregroundMark x1="86094" y1="91591" x2="86094" y2="91591"/>
                        <a14:foregroundMark x1="86719" y1="91591" x2="86719" y2="91591"/>
                        <a14:foregroundMark x1="86875" y1="87045" x2="86875" y2="87045"/>
                        <a14:foregroundMark x1="87969" y1="80909" x2="87969" y2="80909"/>
                        <a14:foregroundMark x1="87969" y1="76591" x2="87969" y2="76591"/>
                        <a14:foregroundMark x1="36250" y1="13864" x2="36250" y2="13864"/>
                        <a14:foregroundMark x1="57031" y1="32955" x2="57031" y2="32955"/>
                        <a14:foregroundMark x1="59375" y1="45682" x2="59375" y2="45682"/>
                        <a14:foregroundMark x1="54688" y1="47273" x2="54688" y2="47273"/>
                        <a14:foregroundMark x1="33906" y1="38864" x2="33906" y2="38864"/>
                        <a14:foregroundMark x1="97031" y1="27955" x2="97031" y2="27955"/>
                        <a14:foregroundMark x1="96719" y1="7500" x2="96719" y2="7500"/>
                        <a14:foregroundMark x1="96563" y1="5000" x2="96563" y2="5000"/>
                        <a14:foregroundMark x1="97031" y1="23409" x2="97031" y2="23409"/>
                        <a14:foregroundMark x1="97031" y1="41364" x2="97031" y2="41364"/>
                        <a14:foregroundMark x1="86250" y1="30455" x2="86250" y2="30455"/>
                        <a14:foregroundMark x1="97031" y1="64773" x2="97031" y2="64773"/>
                        <a14:foregroundMark x1="96406" y1="88182" x2="96406" y2="88182"/>
                        <a14:foregroundMark x1="3125" y1="13864" x2="3125" y2="13864"/>
                        <a14:foregroundMark x1="3281" y1="8182" x2="3281" y2="8182"/>
                        <a14:foregroundMark x1="8906" y1="3864" x2="8906" y2="3864"/>
                        <a14:foregroundMark x1="26094" y1="3864" x2="26094" y2="3864"/>
                        <a14:foregroundMark x1="70781" y1="3409" x2="70781" y2="3409"/>
                        <a14:foregroundMark x1="87969" y1="3636" x2="87969" y2="3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694" y="5105400"/>
            <a:ext cx="3072983" cy="137673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The letter sent to Trevor Burlingham with the clue that he is a wedding photographer to help the postman find the right add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68" y="3352800"/>
            <a:ext cx="2928235" cy="1704732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32" y="4974079"/>
            <a:ext cx="3036053" cy="1302807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0894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48209F-1662-40B9-BF25-8E6F7AC270B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AutoShape 2" descr="Image result for recycle questions"/>
          <p:cNvSpPr>
            <a:spLocks noChangeAspect="1" noChangeArrowheads="1"/>
          </p:cNvSpPr>
          <p:nvPr/>
        </p:nvSpPr>
        <p:spPr bwMode="auto">
          <a:xfrm>
            <a:off x="63500" y="-922338"/>
            <a:ext cx="19240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recycle questions"/>
          <p:cNvSpPr>
            <a:spLocks noChangeAspect="1" noChangeArrowheads="1"/>
          </p:cNvSpPr>
          <p:nvPr/>
        </p:nvSpPr>
        <p:spPr bwMode="auto">
          <a:xfrm>
            <a:off x="215900" y="-769938"/>
            <a:ext cx="19240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5" descr="Image result for recycle questions"/>
          <p:cNvSpPr>
            <a:spLocks noChangeAspect="1" noChangeArrowheads="1"/>
          </p:cNvSpPr>
          <p:nvPr/>
        </p:nvSpPr>
        <p:spPr bwMode="auto">
          <a:xfrm>
            <a:off x="368300" y="-617538"/>
            <a:ext cx="19240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612" y="2438400"/>
            <a:ext cx="5303907" cy="30354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3621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1737360"/>
            <a:ext cx="10444018" cy="477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8925" indent="-28575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1pPr>
            <a:lvl2pPr marL="37931725" indent="-37474525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dirty="0"/>
              <a:t>People, Families, &amp; Businesses Relocate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dirty="0"/>
              <a:t>Addresses are not checked during data entry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dirty="0"/>
              <a:t>Erratic formatting of address information in address database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dirty="0"/>
              <a:t>Misspelled words or improper abbreviations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dirty="0"/>
              <a:t>Missing or wrong street directional, prefix, or suffix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dirty="0"/>
              <a:t>Missing/incorrect secondary information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dirty="0"/>
              <a:t>City, state, or ZIP Code™ incomplete, missing, or wrong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dirty="0"/>
              <a:t>A “physical” address is required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dirty="0"/>
              <a:t>Multiple or wrong name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dirty="0"/>
              <a:t>Extraneous information or spaces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5212" y="838200"/>
            <a:ext cx="100584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the causes?</a:t>
            </a:r>
            <a:endParaRPr lang="en-US" sz="4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0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1674813" y="1981200"/>
            <a:ext cx="8626475" cy="4267200"/>
            <a:chOff x="212" y="1050"/>
            <a:chExt cx="5436" cy="2688"/>
          </a:xfrm>
        </p:grpSpPr>
        <p:grpSp>
          <p:nvGrpSpPr>
            <p:cNvPr id="10251" name="Group 3"/>
            <p:cNvGrpSpPr>
              <a:grpSpLocks/>
            </p:cNvGrpSpPr>
            <p:nvPr/>
          </p:nvGrpSpPr>
          <p:grpSpPr bwMode="auto">
            <a:xfrm>
              <a:off x="3212" y="1050"/>
              <a:ext cx="2431" cy="1305"/>
              <a:chOff x="3212" y="1050"/>
              <a:chExt cx="2431" cy="1305"/>
            </a:xfrm>
          </p:grpSpPr>
          <p:sp>
            <p:nvSpPr>
              <p:cNvPr id="10270" name="Rectangle 4"/>
              <p:cNvSpPr>
                <a:spLocks noChangeArrowheads="1"/>
              </p:cNvSpPr>
              <p:nvPr/>
            </p:nvSpPr>
            <p:spPr bwMode="auto">
              <a:xfrm>
                <a:off x="3212" y="1050"/>
                <a:ext cx="2431" cy="130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9213" tIns="26988" rIns="49213" bIns="26988" anchor="ctr"/>
              <a:lstStyle/>
              <a:p>
                <a:pPr defTabSz="315913" eaLnBrk="0" hangingPunct="0"/>
                <a:r>
                  <a:rPr lang="en-US" sz="700" b="1">
                    <a:solidFill>
                      <a:srgbClr val="FFFFFF"/>
                    </a:solidFill>
                  </a:rPr>
                  <a:t>                                 </a:t>
                </a:r>
              </a:p>
            </p:txBody>
          </p:sp>
          <p:sp>
            <p:nvSpPr>
              <p:cNvPr id="10271" name="Rectangle 5"/>
              <p:cNvSpPr>
                <a:spLocks noChangeArrowheads="1"/>
              </p:cNvSpPr>
              <p:nvPr/>
            </p:nvSpPr>
            <p:spPr bwMode="auto">
              <a:xfrm>
                <a:off x="3301" y="1109"/>
                <a:ext cx="636" cy="1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9213" tIns="26988" rIns="49213" bIns="26988">
                <a:spAutoFit/>
              </a:bodyPr>
              <a:lstStyle/>
              <a:p>
                <a:pPr defTabSz="315913" eaLnBrk="0" hangingPunct="0"/>
                <a:r>
                  <a:rPr lang="en-US" sz="300"/>
                  <a:t>MATT HELM</a:t>
                </a:r>
              </a:p>
              <a:p>
                <a:pPr defTabSz="315913" eaLnBrk="0" hangingPunct="0"/>
                <a:r>
                  <a:rPr lang="en-US" sz="300"/>
                  <a:t>67 THUNDER LN</a:t>
                </a:r>
              </a:p>
              <a:p>
                <a:pPr defTabSz="315913" eaLnBrk="0" hangingPunct="0"/>
                <a:r>
                  <a:rPr lang="en-US" sz="300"/>
                  <a:t>SPRINGFIELD VA 22192-3405</a:t>
                </a:r>
              </a:p>
            </p:txBody>
          </p:sp>
          <p:sp>
            <p:nvSpPr>
              <p:cNvPr id="10272" name="Rectangle 6"/>
              <p:cNvSpPr>
                <a:spLocks noChangeArrowheads="1"/>
              </p:cNvSpPr>
              <p:nvPr/>
            </p:nvSpPr>
            <p:spPr bwMode="auto">
              <a:xfrm>
                <a:off x="4989" y="1105"/>
                <a:ext cx="394" cy="13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9213" tIns="26988" rIns="49213" bIns="26988">
                <a:spAutoFit/>
              </a:bodyPr>
              <a:lstStyle/>
              <a:p>
                <a:pPr defTabSz="315913" eaLnBrk="0" hangingPunct="0"/>
                <a:r>
                  <a:rPr lang="en-US" sz="200"/>
                  <a:t>FIRST CLASS</a:t>
                </a:r>
              </a:p>
              <a:p>
                <a:pPr defTabSz="315913" eaLnBrk="0" hangingPunct="0"/>
                <a:r>
                  <a:rPr lang="en-US" sz="200"/>
                  <a:t>ZIP+4</a:t>
                </a:r>
              </a:p>
              <a:p>
                <a:pPr defTabSz="315913" eaLnBrk="0" hangingPunct="0"/>
                <a:r>
                  <a:rPr lang="en-US" sz="200"/>
                  <a:t>US POSTAGE PAID</a:t>
                </a:r>
              </a:p>
              <a:p>
                <a:pPr defTabSz="315913" eaLnBrk="0" hangingPunct="0"/>
                <a:r>
                  <a:rPr lang="en-US" sz="200"/>
                  <a:t>CHICAGO ILL</a:t>
                </a:r>
              </a:p>
              <a:p>
                <a:pPr defTabSz="315913" eaLnBrk="0" hangingPunct="0"/>
                <a:r>
                  <a:rPr lang="en-US" sz="200"/>
                  <a:t>PERMIT NO 1</a:t>
                </a:r>
              </a:p>
            </p:txBody>
          </p:sp>
          <p:sp>
            <p:nvSpPr>
              <p:cNvPr id="10273" name="Rectangle 7"/>
              <p:cNvSpPr>
                <a:spLocks noChangeArrowheads="1"/>
              </p:cNvSpPr>
              <p:nvPr/>
            </p:nvSpPr>
            <p:spPr bwMode="auto">
              <a:xfrm>
                <a:off x="3984" y="1445"/>
                <a:ext cx="1646" cy="7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6200" tIns="36513" rIns="76200" bIns="36513">
                <a:spAutoFit/>
              </a:bodyPr>
              <a:lstStyle/>
              <a:p>
                <a:pPr defTabSz="752475" eaLnBrk="0" hangingPunct="0"/>
                <a:r>
                  <a:rPr lang="en-US" sz="1200" b="1" dirty="0"/>
                  <a:t>ALAN’S LAWN SERVICE</a:t>
                </a:r>
              </a:p>
              <a:p>
                <a:pPr defTabSz="752475" eaLnBrk="0" hangingPunct="0"/>
                <a:r>
                  <a:rPr lang="en-US" sz="1200" b="1" dirty="0"/>
                  <a:t>TO: ALAN </a:t>
                </a:r>
              </a:p>
              <a:p>
                <a:pPr defTabSz="752475" eaLnBrk="0" hangingPunct="0"/>
                <a:r>
                  <a:rPr lang="en-US" sz="1200" b="1" dirty="0"/>
                  <a:t>SUITE 201</a:t>
                </a:r>
              </a:p>
              <a:p>
                <a:pPr defTabSz="752475" eaLnBrk="0" hangingPunct="0"/>
                <a:r>
                  <a:rPr lang="en-US" sz="1200" b="1" dirty="0"/>
                  <a:t>100 MAIN ST.</a:t>
                </a:r>
              </a:p>
              <a:p>
                <a:pPr defTabSz="752475" eaLnBrk="0" hangingPunct="0"/>
                <a:r>
                  <a:rPr lang="en-US" sz="1200" b="1" dirty="0"/>
                  <a:t>SUNSHINE, S.D. </a:t>
                </a:r>
              </a:p>
              <a:p>
                <a:pPr defTabSz="752475" eaLnBrk="0" hangingPunct="0"/>
                <a:r>
                  <a:rPr lang="en-US" sz="1200" b="1" dirty="0"/>
                  <a:t>02740-0000</a:t>
                </a:r>
              </a:p>
            </p:txBody>
          </p:sp>
        </p:grpSp>
        <p:grpSp>
          <p:nvGrpSpPr>
            <p:cNvPr id="10252" name="Group 9"/>
            <p:cNvGrpSpPr>
              <a:grpSpLocks/>
            </p:cNvGrpSpPr>
            <p:nvPr/>
          </p:nvGrpSpPr>
          <p:grpSpPr bwMode="auto">
            <a:xfrm>
              <a:off x="212" y="1050"/>
              <a:ext cx="2463" cy="1599"/>
              <a:chOff x="212" y="1050"/>
              <a:chExt cx="2463" cy="1599"/>
            </a:xfrm>
          </p:grpSpPr>
          <p:sp>
            <p:nvSpPr>
              <p:cNvPr id="10265" name="Rectangle 10"/>
              <p:cNvSpPr>
                <a:spLocks noChangeArrowheads="1"/>
              </p:cNvSpPr>
              <p:nvPr/>
            </p:nvSpPr>
            <p:spPr bwMode="auto">
              <a:xfrm>
                <a:off x="212" y="1050"/>
                <a:ext cx="2463" cy="130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9213" tIns="26988" rIns="49213" bIns="26988" anchor="ctr"/>
              <a:lstStyle/>
              <a:p>
                <a:pPr defTabSz="315913" eaLnBrk="0" hangingPunct="0"/>
                <a:r>
                  <a:rPr lang="en-US" sz="700" b="1">
                    <a:solidFill>
                      <a:srgbClr val="FFFFFF"/>
                    </a:solidFill>
                  </a:rPr>
                  <a:t>                                 </a:t>
                </a:r>
              </a:p>
            </p:txBody>
          </p:sp>
          <p:sp>
            <p:nvSpPr>
              <p:cNvPr id="10266" name="Rectangle 11"/>
              <p:cNvSpPr>
                <a:spLocks noChangeArrowheads="1"/>
              </p:cNvSpPr>
              <p:nvPr/>
            </p:nvSpPr>
            <p:spPr bwMode="auto">
              <a:xfrm>
                <a:off x="2017" y="1113"/>
                <a:ext cx="392" cy="13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9213" tIns="26988" rIns="49213" bIns="26988">
                <a:spAutoFit/>
              </a:bodyPr>
              <a:lstStyle/>
              <a:p>
                <a:pPr defTabSz="315913" eaLnBrk="0" hangingPunct="0"/>
                <a:r>
                  <a:rPr lang="en-US" sz="200"/>
                  <a:t>FIRST CLASS</a:t>
                </a:r>
              </a:p>
              <a:p>
                <a:pPr defTabSz="315913" eaLnBrk="0" hangingPunct="0"/>
                <a:r>
                  <a:rPr lang="en-US" sz="200"/>
                  <a:t>ZIP+4</a:t>
                </a:r>
              </a:p>
              <a:p>
                <a:pPr defTabSz="315913" eaLnBrk="0" hangingPunct="0"/>
                <a:r>
                  <a:rPr lang="en-US" sz="200"/>
                  <a:t>US POSTAGE PAID</a:t>
                </a:r>
              </a:p>
              <a:p>
                <a:pPr defTabSz="315913" eaLnBrk="0" hangingPunct="0"/>
                <a:r>
                  <a:rPr lang="en-US" sz="200"/>
                  <a:t>CHICAGO ILL</a:t>
                </a:r>
              </a:p>
              <a:p>
                <a:pPr defTabSz="315913" eaLnBrk="0" hangingPunct="0"/>
                <a:r>
                  <a:rPr lang="en-US" sz="200"/>
                  <a:t>PERMIT NO 1</a:t>
                </a:r>
              </a:p>
            </p:txBody>
          </p:sp>
          <p:sp>
            <p:nvSpPr>
              <p:cNvPr id="10267" name="Rectangle 12"/>
              <p:cNvSpPr>
                <a:spLocks noChangeArrowheads="1"/>
              </p:cNvSpPr>
              <p:nvPr/>
            </p:nvSpPr>
            <p:spPr bwMode="auto">
              <a:xfrm>
                <a:off x="685" y="1445"/>
                <a:ext cx="1556" cy="5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6200" tIns="36513" rIns="76200" bIns="36513">
                <a:spAutoFit/>
              </a:bodyPr>
              <a:lstStyle/>
              <a:p>
                <a:pPr defTabSz="752475" eaLnBrk="0" hangingPunct="0"/>
                <a:r>
                  <a:rPr lang="en-US" sz="1200" dirty="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ABC COMPANY</a:t>
                </a:r>
              </a:p>
              <a:p>
                <a:pPr defTabSz="752475" eaLnBrk="0" hangingPunct="0"/>
                <a:r>
                  <a:rPr lang="en-US" sz="1200" dirty="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SUITE 201</a:t>
                </a:r>
              </a:p>
              <a:p>
                <a:pPr defTabSz="752475" eaLnBrk="0" hangingPunct="0"/>
                <a:r>
                  <a:rPr lang="en-US" sz="1200" dirty="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SPRINGTIME WY </a:t>
                </a:r>
              </a:p>
              <a:p>
                <a:pPr defTabSz="752475" eaLnBrk="0" hangingPunct="0"/>
                <a:r>
                  <a:rPr lang="en-US" sz="1200" dirty="0">
                    <a:solidFill>
                      <a:schemeClr val="accent2"/>
                    </a:solidFill>
                    <a:latin typeface="Century Gothic" panose="020B0502020202020204" pitchFamily="34" charset="0"/>
                  </a:rPr>
                  <a:t>                              02740-3461</a:t>
                </a:r>
              </a:p>
            </p:txBody>
          </p:sp>
          <p:sp>
            <p:nvSpPr>
              <p:cNvPr id="10268" name="Rectangle 13"/>
              <p:cNvSpPr>
                <a:spLocks noChangeArrowheads="1"/>
              </p:cNvSpPr>
              <p:nvPr/>
            </p:nvSpPr>
            <p:spPr bwMode="auto">
              <a:xfrm>
                <a:off x="1213" y="2438"/>
                <a:ext cx="97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6200" tIns="36513" rIns="76200" bIns="36513">
                <a:spAutoFit/>
              </a:bodyPr>
              <a:lstStyle/>
              <a:p>
                <a:pPr defTabSz="752475" eaLnBrk="0" hangingPunct="0"/>
                <a:endParaRPr lang="en-US" sz="1700" b="1"/>
              </a:p>
            </p:txBody>
          </p:sp>
          <p:sp>
            <p:nvSpPr>
              <p:cNvPr id="10269" name="Rectangle 14"/>
              <p:cNvSpPr>
                <a:spLocks noChangeArrowheads="1"/>
              </p:cNvSpPr>
              <p:nvPr/>
            </p:nvSpPr>
            <p:spPr bwMode="auto">
              <a:xfrm>
                <a:off x="289" y="1104"/>
                <a:ext cx="638" cy="1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9213" tIns="26988" rIns="49213" bIns="26988">
                <a:spAutoFit/>
              </a:bodyPr>
              <a:lstStyle/>
              <a:p>
                <a:pPr defTabSz="315913" eaLnBrk="0" hangingPunct="0"/>
                <a:r>
                  <a:rPr lang="en-US" sz="300"/>
                  <a:t>MATT HELM</a:t>
                </a:r>
              </a:p>
              <a:p>
                <a:pPr defTabSz="315913" eaLnBrk="0" hangingPunct="0"/>
                <a:r>
                  <a:rPr lang="en-US" sz="300"/>
                  <a:t>67 THUNDER LN</a:t>
                </a:r>
              </a:p>
              <a:p>
                <a:pPr defTabSz="315913" eaLnBrk="0" hangingPunct="0"/>
                <a:r>
                  <a:rPr lang="en-US" sz="300"/>
                  <a:t>SPRINGFIELD VA 22192-3405</a:t>
                </a:r>
              </a:p>
            </p:txBody>
          </p:sp>
        </p:grpSp>
        <p:grpSp>
          <p:nvGrpSpPr>
            <p:cNvPr id="10253" name="Group 15"/>
            <p:cNvGrpSpPr>
              <a:grpSpLocks/>
            </p:cNvGrpSpPr>
            <p:nvPr/>
          </p:nvGrpSpPr>
          <p:grpSpPr bwMode="auto">
            <a:xfrm>
              <a:off x="212" y="2615"/>
              <a:ext cx="2537" cy="1123"/>
              <a:chOff x="212" y="2615"/>
              <a:chExt cx="2537" cy="1123"/>
            </a:xfrm>
          </p:grpSpPr>
          <p:sp>
            <p:nvSpPr>
              <p:cNvPr id="10262" name="Rectangle 16"/>
              <p:cNvSpPr>
                <a:spLocks noChangeArrowheads="1"/>
              </p:cNvSpPr>
              <p:nvPr/>
            </p:nvSpPr>
            <p:spPr bwMode="auto">
              <a:xfrm>
                <a:off x="212" y="2615"/>
                <a:ext cx="2537" cy="112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9213" tIns="26988" rIns="49213" bIns="26988" anchor="ctr"/>
              <a:lstStyle/>
              <a:p>
                <a:pPr defTabSz="315913" eaLnBrk="0" hangingPunct="0"/>
                <a:r>
                  <a:rPr lang="en-US" sz="700" b="1">
                    <a:solidFill>
                      <a:srgbClr val="FFFFFF"/>
                    </a:solidFill>
                  </a:rPr>
                  <a:t>                                 </a:t>
                </a:r>
              </a:p>
            </p:txBody>
          </p:sp>
          <p:sp>
            <p:nvSpPr>
              <p:cNvPr id="10263" name="Rectangle 17"/>
              <p:cNvSpPr>
                <a:spLocks noChangeArrowheads="1"/>
              </p:cNvSpPr>
              <p:nvPr/>
            </p:nvSpPr>
            <p:spPr bwMode="auto">
              <a:xfrm>
                <a:off x="277" y="2662"/>
                <a:ext cx="1004" cy="2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Rectangle 18"/>
              <p:cNvSpPr>
                <a:spLocks noChangeArrowheads="1"/>
              </p:cNvSpPr>
              <p:nvPr/>
            </p:nvSpPr>
            <p:spPr bwMode="auto">
              <a:xfrm>
                <a:off x="2069" y="2665"/>
                <a:ext cx="392" cy="13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9213" tIns="26988" rIns="49213" bIns="26988">
                <a:spAutoFit/>
              </a:bodyPr>
              <a:lstStyle/>
              <a:p>
                <a:pPr defTabSz="315913" eaLnBrk="0" hangingPunct="0"/>
                <a:r>
                  <a:rPr lang="en-US" sz="200"/>
                  <a:t>FIRST CLASS</a:t>
                </a:r>
              </a:p>
              <a:p>
                <a:pPr defTabSz="315913" eaLnBrk="0" hangingPunct="0"/>
                <a:r>
                  <a:rPr lang="en-US" sz="200"/>
                  <a:t>ZIP+4</a:t>
                </a:r>
              </a:p>
              <a:p>
                <a:pPr defTabSz="315913" eaLnBrk="0" hangingPunct="0"/>
                <a:r>
                  <a:rPr lang="en-US" sz="200"/>
                  <a:t>US POSTAGE PAID</a:t>
                </a:r>
              </a:p>
              <a:p>
                <a:pPr defTabSz="315913" eaLnBrk="0" hangingPunct="0"/>
                <a:r>
                  <a:rPr lang="en-US" sz="200"/>
                  <a:t>CHICAGO ILL</a:t>
                </a:r>
              </a:p>
              <a:p>
                <a:pPr defTabSz="315913" eaLnBrk="0" hangingPunct="0"/>
                <a:r>
                  <a:rPr lang="en-US" sz="200"/>
                  <a:t>PERMIT NO 1</a:t>
                </a:r>
              </a:p>
            </p:txBody>
          </p:sp>
        </p:grpSp>
        <p:sp>
          <p:nvSpPr>
            <p:cNvPr id="10254" name="Rectangle 19"/>
            <p:cNvSpPr>
              <a:spLocks noChangeArrowheads="1"/>
            </p:cNvSpPr>
            <p:nvPr/>
          </p:nvSpPr>
          <p:spPr bwMode="auto">
            <a:xfrm>
              <a:off x="644" y="3011"/>
              <a:ext cx="1873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6200" tIns="36513" rIns="76200" bIns="36513">
              <a:spAutoFit/>
            </a:bodyPr>
            <a:lstStyle/>
            <a:p>
              <a:pPr defTabSz="752475" eaLnBrk="0" hangingPunct="0"/>
              <a:r>
                <a:rPr lang="en-US" sz="1200" dirty="0"/>
                <a:t>ATTN MR GROUPER</a:t>
              </a:r>
            </a:p>
            <a:p>
              <a:pPr defTabSz="752475" eaLnBrk="0" hangingPunct="0"/>
              <a:r>
                <a:rPr lang="en-US" sz="1200" dirty="0"/>
                <a:t>FRESH FISH MARKET</a:t>
              </a:r>
            </a:p>
            <a:p>
              <a:pPr defTabSz="752475" eaLnBrk="0" hangingPunct="0"/>
              <a:r>
                <a:rPr lang="en-US" sz="1200" dirty="0"/>
                <a:t>6 LOBSTER CLAW STREET </a:t>
              </a:r>
            </a:p>
            <a:p>
              <a:pPr defTabSz="752475" eaLnBrk="0" hangingPunct="0"/>
              <a:r>
                <a:rPr lang="en-US" sz="1200" dirty="0"/>
                <a:t>SUITE 201</a:t>
              </a:r>
            </a:p>
            <a:p>
              <a:pPr defTabSz="752475" eaLnBrk="0" hangingPunct="0"/>
              <a:r>
                <a:rPr lang="en-US" sz="1200" dirty="0"/>
                <a:t>FISHING POLE  UTAH  02740-3461</a:t>
              </a:r>
            </a:p>
          </p:txBody>
        </p:sp>
        <p:sp>
          <p:nvSpPr>
            <p:cNvPr id="10256" name="Rectangle 21"/>
            <p:cNvSpPr>
              <a:spLocks noChangeArrowheads="1"/>
            </p:cNvSpPr>
            <p:nvPr/>
          </p:nvSpPr>
          <p:spPr bwMode="auto">
            <a:xfrm>
              <a:off x="329" y="2704"/>
              <a:ext cx="638" cy="1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9213" tIns="26988" rIns="49213" bIns="26988">
              <a:spAutoFit/>
            </a:bodyPr>
            <a:lstStyle/>
            <a:p>
              <a:pPr defTabSz="315913" eaLnBrk="0" hangingPunct="0"/>
              <a:r>
                <a:rPr lang="en-US" sz="300"/>
                <a:t>MATT HELM</a:t>
              </a:r>
            </a:p>
            <a:p>
              <a:pPr defTabSz="315913" eaLnBrk="0" hangingPunct="0"/>
              <a:r>
                <a:rPr lang="en-US" sz="300"/>
                <a:t>67 THUNDER LN</a:t>
              </a:r>
            </a:p>
            <a:p>
              <a:pPr defTabSz="315913" eaLnBrk="0" hangingPunct="0"/>
              <a:r>
                <a:rPr lang="en-US" sz="300"/>
                <a:t>SPRINGFIELD VA 22192-3405</a:t>
              </a:r>
            </a:p>
          </p:txBody>
        </p:sp>
        <p:sp>
          <p:nvSpPr>
            <p:cNvPr id="10257" name="Rectangle 22"/>
            <p:cNvSpPr>
              <a:spLocks noChangeArrowheads="1"/>
            </p:cNvSpPr>
            <p:nvPr/>
          </p:nvSpPr>
          <p:spPr bwMode="auto">
            <a:xfrm>
              <a:off x="3157" y="2573"/>
              <a:ext cx="2491" cy="11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9213" tIns="26988" rIns="49213" bIns="26988" anchor="ctr"/>
            <a:lstStyle/>
            <a:p>
              <a:pPr defTabSz="315913" eaLnBrk="0" hangingPunct="0"/>
              <a:r>
                <a:rPr lang="en-US" sz="700" b="1">
                  <a:solidFill>
                    <a:srgbClr val="FFFFFF"/>
                  </a:solidFill>
                </a:rPr>
                <a:t>                                 </a:t>
              </a:r>
            </a:p>
          </p:txBody>
        </p:sp>
        <p:sp>
          <p:nvSpPr>
            <p:cNvPr id="10258" name="Rectangle 23"/>
            <p:cNvSpPr>
              <a:spLocks noChangeArrowheads="1"/>
            </p:cNvSpPr>
            <p:nvPr/>
          </p:nvSpPr>
          <p:spPr bwMode="auto">
            <a:xfrm>
              <a:off x="4980" y="2623"/>
              <a:ext cx="393" cy="13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9213" tIns="26988" rIns="49213" bIns="26988">
              <a:spAutoFit/>
            </a:bodyPr>
            <a:lstStyle/>
            <a:p>
              <a:pPr defTabSz="315913" eaLnBrk="0" hangingPunct="0"/>
              <a:r>
                <a:rPr lang="en-US" sz="200"/>
                <a:t>FIRST CLASS</a:t>
              </a:r>
            </a:p>
            <a:p>
              <a:pPr defTabSz="315913" eaLnBrk="0" hangingPunct="0"/>
              <a:r>
                <a:rPr lang="en-US" sz="200"/>
                <a:t>ZIP+4</a:t>
              </a:r>
            </a:p>
            <a:p>
              <a:pPr defTabSz="315913" eaLnBrk="0" hangingPunct="0"/>
              <a:r>
                <a:rPr lang="en-US" sz="200"/>
                <a:t>US POSTAGE PAID</a:t>
              </a:r>
            </a:p>
            <a:p>
              <a:pPr defTabSz="315913" eaLnBrk="0" hangingPunct="0"/>
              <a:r>
                <a:rPr lang="en-US" sz="200"/>
                <a:t>CHICAGO ILL</a:t>
              </a:r>
            </a:p>
            <a:p>
              <a:pPr defTabSz="315913" eaLnBrk="0" hangingPunct="0"/>
              <a:r>
                <a:rPr lang="en-US" sz="200"/>
                <a:t>PERMIT NO 1</a:t>
              </a:r>
            </a:p>
          </p:txBody>
        </p:sp>
        <p:sp>
          <p:nvSpPr>
            <p:cNvPr id="10259" name="Rectangle 24"/>
            <p:cNvSpPr>
              <a:spLocks noChangeArrowheads="1"/>
            </p:cNvSpPr>
            <p:nvPr/>
          </p:nvSpPr>
          <p:spPr bwMode="auto">
            <a:xfrm>
              <a:off x="3866" y="2904"/>
              <a:ext cx="1764" cy="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6200" tIns="36513" rIns="76200" bIns="36513">
              <a:spAutoFit/>
            </a:bodyPr>
            <a:lstStyle/>
            <a:p>
              <a:pPr defTabSz="752475" eaLnBrk="0" hangingPunct="0"/>
              <a:r>
                <a:rPr lang="en-US" sz="1200" dirty="0"/>
                <a:t>Checkmate Apparel</a:t>
              </a:r>
            </a:p>
            <a:p>
              <a:pPr defTabSz="752475" eaLnBrk="0" hangingPunct="0"/>
              <a:r>
                <a:rPr lang="en-US" sz="1200" dirty="0"/>
                <a:t>100 King W Ste 201</a:t>
              </a:r>
            </a:p>
            <a:p>
              <a:pPr defTabSz="752475" eaLnBrk="0" hangingPunct="0"/>
              <a:r>
                <a:rPr lang="en-US" sz="1200" dirty="0"/>
                <a:t>PO Box 250</a:t>
              </a:r>
            </a:p>
            <a:p>
              <a:pPr defTabSz="752475" eaLnBrk="0" hangingPunct="0"/>
              <a:r>
                <a:rPr lang="en-US" sz="1200" dirty="0"/>
                <a:t>Checkerboard  AL  02740-3461 </a:t>
              </a:r>
            </a:p>
            <a:p>
              <a:pPr defTabSz="752475" eaLnBrk="0" hangingPunct="0"/>
              <a:r>
                <a:rPr lang="en-US" sz="1200" dirty="0" err="1"/>
                <a:t>Attn</a:t>
              </a:r>
              <a:r>
                <a:rPr lang="en-US" sz="1200" dirty="0"/>
                <a:t> Sir Arthur Rook</a:t>
              </a:r>
            </a:p>
          </p:txBody>
        </p:sp>
        <p:sp>
          <p:nvSpPr>
            <p:cNvPr id="10261" name="Rectangle 26"/>
            <p:cNvSpPr>
              <a:spLocks noChangeArrowheads="1"/>
            </p:cNvSpPr>
            <p:nvPr/>
          </p:nvSpPr>
          <p:spPr bwMode="auto">
            <a:xfrm>
              <a:off x="3276" y="2627"/>
              <a:ext cx="637" cy="1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9213" tIns="26988" rIns="49213" bIns="26988">
              <a:spAutoFit/>
            </a:bodyPr>
            <a:lstStyle/>
            <a:p>
              <a:pPr defTabSz="315913" eaLnBrk="0" hangingPunct="0"/>
              <a:r>
                <a:rPr lang="en-US" sz="300"/>
                <a:t>MATT HELM</a:t>
              </a:r>
            </a:p>
            <a:p>
              <a:pPr defTabSz="315913" eaLnBrk="0" hangingPunct="0"/>
              <a:r>
                <a:rPr lang="en-US" sz="300"/>
                <a:t>67 THUNDER LN</a:t>
              </a:r>
            </a:p>
            <a:p>
              <a:pPr defTabSz="315913" eaLnBrk="0" hangingPunct="0"/>
              <a:r>
                <a:rPr lang="en-US" sz="300"/>
                <a:t>SPRINGFIELD VA 22192-3405</a:t>
              </a:r>
            </a:p>
          </p:txBody>
        </p:sp>
      </p:grpSp>
      <p:sp>
        <p:nvSpPr>
          <p:cNvPr id="10245" name="Text Box 28"/>
          <p:cNvSpPr txBox="1">
            <a:spLocks noChangeArrowheads="1"/>
          </p:cNvSpPr>
          <p:nvPr/>
        </p:nvSpPr>
        <p:spPr bwMode="auto">
          <a:xfrm>
            <a:off x="3923977" y="1129507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Proper or Improper Address???  </a:t>
            </a:r>
          </a:p>
        </p:txBody>
      </p:sp>
      <p:sp>
        <p:nvSpPr>
          <p:cNvPr id="1587229" name="WordArt 29"/>
          <p:cNvSpPr>
            <a:spLocks noChangeArrowheads="1" noChangeShapeType="1" noTextEdit="1"/>
          </p:cNvSpPr>
          <p:nvPr/>
        </p:nvSpPr>
        <p:spPr bwMode="auto">
          <a:xfrm>
            <a:off x="2124453" y="2366449"/>
            <a:ext cx="2971800" cy="1495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/>
              </a:rPr>
              <a:t>IMPROPER</a:t>
            </a:r>
          </a:p>
        </p:txBody>
      </p:sp>
      <p:sp>
        <p:nvSpPr>
          <p:cNvPr id="1587230" name="WordArt 30"/>
          <p:cNvSpPr>
            <a:spLocks noChangeArrowheads="1" noChangeShapeType="1" noTextEdit="1"/>
          </p:cNvSpPr>
          <p:nvPr/>
        </p:nvSpPr>
        <p:spPr bwMode="auto">
          <a:xfrm>
            <a:off x="2143199" y="4644233"/>
            <a:ext cx="2971800" cy="1495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/>
              </a:rPr>
              <a:t>IMPROPER</a:t>
            </a:r>
          </a:p>
        </p:txBody>
      </p:sp>
      <p:sp>
        <p:nvSpPr>
          <p:cNvPr id="1587231" name="WordArt 31"/>
          <p:cNvSpPr>
            <a:spLocks noChangeArrowheads="1" noChangeShapeType="1" noTextEdit="1"/>
          </p:cNvSpPr>
          <p:nvPr/>
        </p:nvSpPr>
        <p:spPr bwMode="auto">
          <a:xfrm>
            <a:off x="6932152" y="2259014"/>
            <a:ext cx="2971800" cy="1495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/>
              </a:rPr>
              <a:t>IMPROPER</a:t>
            </a:r>
          </a:p>
        </p:txBody>
      </p:sp>
      <p:sp>
        <p:nvSpPr>
          <p:cNvPr id="1587232" name="WordArt 32"/>
          <p:cNvSpPr>
            <a:spLocks noChangeArrowheads="1" noChangeShapeType="1" noTextEdit="1"/>
          </p:cNvSpPr>
          <p:nvPr/>
        </p:nvSpPr>
        <p:spPr bwMode="auto">
          <a:xfrm>
            <a:off x="6932152" y="4644232"/>
            <a:ext cx="2971800" cy="1495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/>
              </a:rPr>
              <a:t>IMPROPER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4151" y="3674031"/>
            <a:ext cx="172565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ATTN:  JIM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82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8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7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9" grpId="0" animBg="1"/>
      <p:bldP spid="1587230" grpId="0" animBg="1"/>
      <p:bldP spid="1587231" grpId="0" animBg="1"/>
      <p:bldP spid="15872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6397661" y="4556125"/>
            <a:ext cx="4152043" cy="1905001"/>
          </a:xfrm>
          <a:prstGeom prst="rect">
            <a:avLst/>
          </a:prstGeom>
          <a:ln w="9525">
            <a:solidFill>
              <a:schemeClr val="tx1"/>
            </a:soli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49213" tIns="26988" rIns="49213" bIns="26988" anchor="ctr"/>
          <a:lstStyle/>
          <a:p>
            <a:pPr defTabSz="315913" eaLnBrk="0" hangingPunct="0"/>
            <a:r>
              <a:rPr lang="en-US" sz="700" b="1">
                <a:solidFill>
                  <a:srgbClr val="FFFFFF"/>
                </a:solidFill>
              </a:rPr>
              <a:t>                                 </a:t>
            </a:r>
          </a:p>
        </p:txBody>
      </p:sp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1914167" y="2216150"/>
            <a:ext cx="8635537" cy="4254501"/>
            <a:chOff x="212" y="1058"/>
            <a:chExt cx="5489" cy="2680"/>
          </a:xfrm>
        </p:grpSpPr>
        <p:grpSp>
          <p:nvGrpSpPr>
            <p:cNvPr id="10251" name="Group 3"/>
            <p:cNvGrpSpPr>
              <a:grpSpLocks/>
            </p:cNvGrpSpPr>
            <p:nvPr/>
          </p:nvGrpSpPr>
          <p:grpSpPr bwMode="auto">
            <a:xfrm>
              <a:off x="3048" y="1065"/>
              <a:ext cx="2595" cy="1313"/>
              <a:chOff x="3048" y="1065"/>
              <a:chExt cx="2595" cy="1313"/>
            </a:xfrm>
          </p:grpSpPr>
          <p:sp>
            <p:nvSpPr>
              <p:cNvPr id="10270" name="Rectangle 4"/>
              <p:cNvSpPr>
                <a:spLocks noChangeArrowheads="1"/>
              </p:cNvSpPr>
              <p:nvPr/>
            </p:nvSpPr>
            <p:spPr bwMode="auto">
              <a:xfrm>
                <a:off x="3048" y="1065"/>
                <a:ext cx="2595" cy="1313"/>
              </a:xfrm>
              <a:prstGeom prst="rect">
                <a:avLst/>
              </a:prstGeom>
              <a:ln w="6350"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49213" tIns="26988" rIns="49213" bIns="26988" anchor="ctr"/>
              <a:lstStyle/>
              <a:p>
                <a:pPr defTabSz="315913" eaLnBrk="0" hangingPunct="0"/>
                <a:r>
                  <a:rPr lang="en-US" sz="700">
                    <a:solidFill>
                      <a:schemeClr val="tx1"/>
                    </a:solidFill>
                  </a:rPr>
                  <a:t>                                 </a:t>
                </a:r>
              </a:p>
            </p:txBody>
          </p:sp>
          <p:sp>
            <p:nvSpPr>
              <p:cNvPr id="10271" name="Rectangle 5"/>
              <p:cNvSpPr>
                <a:spLocks noChangeArrowheads="1"/>
              </p:cNvSpPr>
              <p:nvPr/>
            </p:nvSpPr>
            <p:spPr bwMode="auto">
              <a:xfrm>
                <a:off x="3301" y="1109"/>
                <a:ext cx="636" cy="121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49213" tIns="26988" rIns="49213" bIns="26988">
                <a:spAutoFit/>
              </a:bodyPr>
              <a:lstStyle/>
              <a:p>
                <a:pPr defTabSz="315913" eaLnBrk="0" hangingPunct="0"/>
                <a:r>
                  <a:rPr lang="en-US" sz="300">
                    <a:solidFill>
                      <a:schemeClr val="tx1"/>
                    </a:solidFill>
                  </a:rPr>
                  <a:t>MATT HELM</a:t>
                </a:r>
              </a:p>
              <a:p>
                <a:pPr defTabSz="315913" eaLnBrk="0" hangingPunct="0"/>
                <a:r>
                  <a:rPr lang="en-US" sz="300">
                    <a:solidFill>
                      <a:schemeClr val="tx1"/>
                    </a:solidFill>
                  </a:rPr>
                  <a:t>67 THUNDER LN</a:t>
                </a:r>
              </a:p>
              <a:p>
                <a:pPr defTabSz="315913" eaLnBrk="0" hangingPunct="0"/>
                <a:r>
                  <a:rPr lang="en-US" sz="300">
                    <a:solidFill>
                      <a:schemeClr val="tx1"/>
                    </a:solidFill>
                  </a:rPr>
                  <a:t>SPRINGFIELD VA 22192-3405</a:t>
                </a:r>
              </a:p>
            </p:txBody>
          </p:sp>
          <p:sp>
            <p:nvSpPr>
              <p:cNvPr id="10272" name="Rectangle 6"/>
              <p:cNvSpPr>
                <a:spLocks noChangeArrowheads="1"/>
              </p:cNvSpPr>
              <p:nvPr/>
            </p:nvSpPr>
            <p:spPr bwMode="auto">
              <a:xfrm>
                <a:off x="4989" y="1105"/>
                <a:ext cx="394" cy="131"/>
              </a:xfrm>
              <a:prstGeom prst="rect">
                <a:avLst/>
              </a:prstGeom>
              <a:ln w="6350"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49213" tIns="26988" rIns="49213" bIns="26988">
                <a:spAutoFit/>
              </a:bodyPr>
              <a:lstStyle/>
              <a:p>
                <a:pPr defTabSz="315913" eaLnBrk="0" hangingPunct="0"/>
                <a:r>
                  <a:rPr lang="en-US" sz="200">
                    <a:solidFill>
                      <a:schemeClr val="tx1"/>
                    </a:solidFill>
                  </a:rPr>
                  <a:t>FIRST CLASS</a:t>
                </a:r>
              </a:p>
              <a:p>
                <a:pPr defTabSz="315913" eaLnBrk="0" hangingPunct="0"/>
                <a:r>
                  <a:rPr lang="en-US" sz="200">
                    <a:solidFill>
                      <a:schemeClr val="tx1"/>
                    </a:solidFill>
                  </a:rPr>
                  <a:t>ZIP+4</a:t>
                </a:r>
              </a:p>
              <a:p>
                <a:pPr defTabSz="315913" eaLnBrk="0" hangingPunct="0"/>
                <a:r>
                  <a:rPr lang="en-US" sz="200">
                    <a:solidFill>
                      <a:schemeClr val="tx1"/>
                    </a:solidFill>
                  </a:rPr>
                  <a:t>US POSTAGE PAID</a:t>
                </a:r>
              </a:p>
              <a:p>
                <a:pPr defTabSz="315913" eaLnBrk="0" hangingPunct="0"/>
                <a:r>
                  <a:rPr lang="en-US" sz="200">
                    <a:solidFill>
                      <a:schemeClr val="tx1"/>
                    </a:solidFill>
                  </a:rPr>
                  <a:t>CHICAGO ILL</a:t>
                </a:r>
              </a:p>
              <a:p>
                <a:pPr defTabSz="315913" eaLnBrk="0" hangingPunct="0"/>
                <a:r>
                  <a:rPr lang="en-US" sz="200">
                    <a:solidFill>
                      <a:schemeClr val="tx1"/>
                    </a:solidFill>
                  </a:rPr>
                  <a:t>PERMIT NO 1</a:t>
                </a:r>
              </a:p>
            </p:txBody>
          </p:sp>
          <p:sp>
            <p:nvSpPr>
              <p:cNvPr id="10273" name="Rectangle 7"/>
              <p:cNvSpPr>
                <a:spLocks noChangeArrowheads="1"/>
              </p:cNvSpPr>
              <p:nvPr/>
            </p:nvSpPr>
            <p:spPr bwMode="auto">
              <a:xfrm>
                <a:off x="3883" y="1610"/>
                <a:ext cx="1646" cy="395"/>
              </a:xfrm>
              <a:prstGeom prst="rect">
                <a:avLst/>
              </a:prstGeom>
              <a:ln w="6350">
                <a:noFill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76200" tIns="36513" rIns="76200" bIns="36513">
                <a:spAutoFit/>
              </a:bodyPr>
              <a:lstStyle/>
              <a:p>
                <a:pPr defTabSz="752475" eaLnBrk="0" hangingPunct="0"/>
                <a:r>
                  <a:rPr lang="en-US" sz="1200" dirty="0">
                    <a:solidFill>
                      <a:schemeClr val="tx1"/>
                    </a:solidFill>
                    <a:latin typeface="Lucida Fax" panose="02060602050505020204" pitchFamily="18" charset="0"/>
                  </a:rPr>
                  <a:t>GHI RESTAURANT</a:t>
                </a:r>
              </a:p>
              <a:p>
                <a:pPr defTabSz="752475" eaLnBrk="0" hangingPunct="0"/>
                <a:r>
                  <a:rPr lang="en-US" sz="1200" dirty="0">
                    <a:solidFill>
                      <a:schemeClr val="tx1"/>
                    </a:solidFill>
                    <a:latin typeface="Lucida Fax" panose="02060602050505020204" pitchFamily="18" charset="0"/>
                  </a:rPr>
                  <a:t>5000 N.E. WILLIAMS AVE.</a:t>
                </a:r>
              </a:p>
              <a:p>
                <a:pPr defTabSz="752475" eaLnBrk="0" hangingPunct="0"/>
                <a:r>
                  <a:rPr lang="en-US" sz="1200" dirty="0">
                    <a:solidFill>
                      <a:schemeClr val="tx1"/>
                    </a:solidFill>
                    <a:latin typeface="Lucida Fax" panose="02060602050505020204" pitchFamily="18" charset="0"/>
                  </a:rPr>
                  <a:t>SPRINGHILL, WA 90867-7632</a:t>
                </a:r>
              </a:p>
            </p:txBody>
          </p:sp>
        </p:grpSp>
        <p:grpSp>
          <p:nvGrpSpPr>
            <p:cNvPr id="10252" name="Group 9"/>
            <p:cNvGrpSpPr>
              <a:grpSpLocks/>
            </p:cNvGrpSpPr>
            <p:nvPr/>
          </p:nvGrpSpPr>
          <p:grpSpPr bwMode="auto">
            <a:xfrm>
              <a:off x="212" y="1058"/>
              <a:ext cx="2463" cy="1305"/>
              <a:chOff x="212" y="1058"/>
              <a:chExt cx="2463" cy="1305"/>
            </a:xfrm>
          </p:grpSpPr>
          <p:sp>
            <p:nvSpPr>
              <p:cNvPr id="10265" name="Rectangle 10"/>
              <p:cNvSpPr>
                <a:spLocks noChangeArrowheads="1"/>
              </p:cNvSpPr>
              <p:nvPr/>
            </p:nvSpPr>
            <p:spPr bwMode="auto">
              <a:xfrm>
                <a:off x="212" y="1058"/>
                <a:ext cx="2463" cy="1305"/>
              </a:xfrm>
              <a:prstGeom prst="rect">
                <a:avLst/>
              </a:prstGeom>
              <a:ln w="6350"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49213" tIns="26988" rIns="49213" bIns="26988" anchor="ctr"/>
              <a:lstStyle/>
              <a:p>
                <a:pPr defTabSz="315913" eaLnBrk="0" hangingPunct="0"/>
                <a:r>
                  <a:rPr lang="en-US" sz="700">
                    <a:solidFill>
                      <a:schemeClr val="tx1"/>
                    </a:solidFill>
                  </a:rPr>
                  <a:t>                                 </a:t>
                </a:r>
              </a:p>
            </p:txBody>
          </p:sp>
          <p:sp>
            <p:nvSpPr>
              <p:cNvPr id="10266" name="Rectangle 11"/>
              <p:cNvSpPr>
                <a:spLocks noChangeArrowheads="1"/>
              </p:cNvSpPr>
              <p:nvPr/>
            </p:nvSpPr>
            <p:spPr bwMode="auto">
              <a:xfrm>
                <a:off x="2017" y="1113"/>
                <a:ext cx="392" cy="131"/>
              </a:xfrm>
              <a:prstGeom prst="rect">
                <a:avLst/>
              </a:prstGeom>
              <a:ln w="6350"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49213" tIns="26988" rIns="49213" bIns="26988">
                <a:spAutoFit/>
              </a:bodyPr>
              <a:lstStyle/>
              <a:p>
                <a:pPr defTabSz="315913" eaLnBrk="0" hangingPunct="0"/>
                <a:r>
                  <a:rPr lang="en-US" sz="200">
                    <a:solidFill>
                      <a:schemeClr val="tx1"/>
                    </a:solidFill>
                  </a:rPr>
                  <a:t>FIRST CLASS</a:t>
                </a:r>
              </a:p>
              <a:p>
                <a:pPr defTabSz="315913" eaLnBrk="0" hangingPunct="0"/>
                <a:r>
                  <a:rPr lang="en-US" sz="200">
                    <a:solidFill>
                      <a:schemeClr val="tx1"/>
                    </a:solidFill>
                  </a:rPr>
                  <a:t>ZIP+4</a:t>
                </a:r>
              </a:p>
              <a:p>
                <a:pPr defTabSz="315913" eaLnBrk="0" hangingPunct="0"/>
                <a:r>
                  <a:rPr lang="en-US" sz="200">
                    <a:solidFill>
                      <a:schemeClr val="tx1"/>
                    </a:solidFill>
                  </a:rPr>
                  <a:t>US POSTAGE PAID</a:t>
                </a:r>
              </a:p>
              <a:p>
                <a:pPr defTabSz="315913" eaLnBrk="0" hangingPunct="0"/>
                <a:r>
                  <a:rPr lang="en-US" sz="200">
                    <a:solidFill>
                      <a:schemeClr val="tx1"/>
                    </a:solidFill>
                  </a:rPr>
                  <a:t>CHICAGO ILL</a:t>
                </a:r>
              </a:p>
              <a:p>
                <a:pPr defTabSz="315913" eaLnBrk="0" hangingPunct="0"/>
                <a:r>
                  <a:rPr lang="en-US" sz="200">
                    <a:solidFill>
                      <a:schemeClr val="tx1"/>
                    </a:solidFill>
                  </a:rPr>
                  <a:t>PERMIT NO 1</a:t>
                </a:r>
              </a:p>
            </p:txBody>
          </p:sp>
          <p:sp>
            <p:nvSpPr>
              <p:cNvPr id="10267" name="Rectangle 12"/>
              <p:cNvSpPr>
                <a:spLocks noChangeArrowheads="1"/>
              </p:cNvSpPr>
              <p:nvPr/>
            </p:nvSpPr>
            <p:spPr bwMode="auto">
              <a:xfrm>
                <a:off x="1028" y="1513"/>
                <a:ext cx="1556" cy="395"/>
              </a:xfrm>
              <a:prstGeom prst="rect">
                <a:avLst/>
              </a:prstGeom>
              <a:ln w="6350">
                <a:noFill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76200" tIns="36513" rIns="76200" bIns="36513">
                <a:spAutoFit/>
              </a:bodyPr>
              <a:lstStyle/>
              <a:p>
                <a:pPr defTabSz="752475" eaLnBrk="0" hangingPunct="0"/>
                <a:r>
                  <a:rPr lang="en-US" sz="1200" i="1" dirty="0">
                    <a:solidFill>
                      <a:schemeClr val="tx1"/>
                    </a:solidFill>
                  </a:rPr>
                  <a:t>Attn:  Hazel </a:t>
                </a:r>
              </a:p>
              <a:p>
                <a:pPr defTabSz="752475" eaLnBrk="0" hangingPunct="0"/>
                <a:r>
                  <a:rPr lang="en-US" sz="1200" dirty="0">
                    <a:solidFill>
                      <a:schemeClr val="tx1"/>
                    </a:solidFill>
                  </a:rPr>
                  <a:t>123 North Lane #a</a:t>
                </a:r>
              </a:p>
              <a:p>
                <a:pPr defTabSz="752475" eaLnBrk="0" hangingPunct="0"/>
                <a:r>
                  <a:rPr lang="en-US" sz="1200" dirty="0">
                    <a:solidFill>
                      <a:schemeClr val="tx1"/>
                    </a:solidFill>
                  </a:rPr>
                  <a:t>Tree Texas  02740-3461</a:t>
                </a:r>
              </a:p>
            </p:txBody>
          </p:sp>
          <p:sp>
            <p:nvSpPr>
              <p:cNvPr id="10269" name="Rectangle 14"/>
              <p:cNvSpPr>
                <a:spLocks noChangeArrowheads="1"/>
              </p:cNvSpPr>
              <p:nvPr/>
            </p:nvSpPr>
            <p:spPr bwMode="auto">
              <a:xfrm>
                <a:off x="289" y="1104"/>
                <a:ext cx="638" cy="121"/>
              </a:xfrm>
              <a:prstGeom prst="rect">
                <a:avLst/>
              </a:prstGeom>
              <a:ln w="6350">
                <a:solidFill>
                  <a:schemeClr val="tx1"/>
                </a:solidFill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49213" tIns="26988" rIns="49213" bIns="26988">
                <a:spAutoFit/>
              </a:bodyPr>
              <a:lstStyle/>
              <a:p>
                <a:pPr defTabSz="315913" eaLnBrk="0" hangingPunct="0"/>
                <a:r>
                  <a:rPr lang="en-US" sz="300">
                    <a:solidFill>
                      <a:schemeClr val="tx1"/>
                    </a:solidFill>
                  </a:rPr>
                  <a:t>MATT HELM</a:t>
                </a:r>
              </a:p>
              <a:p>
                <a:pPr defTabSz="315913" eaLnBrk="0" hangingPunct="0"/>
                <a:r>
                  <a:rPr lang="en-US" sz="300">
                    <a:solidFill>
                      <a:schemeClr val="tx1"/>
                    </a:solidFill>
                  </a:rPr>
                  <a:t>67 THUNDER LN</a:t>
                </a:r>
              </a:p>
              <a:p>
                <a:pPr defTabSz="315913" eaLnBrk="0" hangingPunct="0"/>
                <a:r>
                  <a:rPr lang="en-US" sz="300">
                    <a:solidFill>
                      <a:schemeClr val="tx1"/>
                    </a:solidFill>
                  </a:rPr>
                  <a:t>SPRINGFIELD VA 22192-3405</a:t>
                </a:r>
              </a:p>
            </p:txBody>
          </p:sp>
        </p:grpSp>
        <p:grpSp>
          <p:nvGrpSpPr>
            <p:cNvPr id="10253" name="Group 15"/>
            <p:cNvGrpSpPr>
              <a:grpSpLocks/>
            </p:cNvGrpSpPr>
            <p:nvPr/>
          </p:nvGrpSpPr>
          <p:grpSpPr bwMode="auto">
            <a:xfrm>
              <a:off x="212" y="2538"/>
              <a:ext cx="2537" cy="1200"/>
              <a:chOff x="212" y="2538"/>
              <a:chExt cx="2537" cy="1200"/>
            </a:xfrm>
          </p:grpSpPr>
          <p:sp>
            <p:nvSpPr>
              <p:cNvPr id="10262" name="Rectangle 16"/>
              <p:cNvSpPr>
                <a:spLocks noChangeArrowheads="1"/>
              </p:cNvSpPr>
              <p:nvPr/>
            </p:nvSpPr>
            <p:spPr bwMode="auto">
              <a:xfrm>
                <a:off x="212" y="2538"/>
                <a:ext cx="2537" cy="1200"/>
              </a:xfrm>
              <a:prstGeom prst="rect">
                <a:avLst/>
              </a:prstGeom>
              <a:ln w="6350"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 lIns="49213" tIns="26988" rIns="49213" bIns="26988" anchor="ctr"/>
              <a:lstStyle/>
              <a:p>
                <a:pPr defTabSz="315913" eaLnBrk="0" hangingPunct="0"/>
                <a:r>
                  <a:rPr lang="en-US" sz="700">
                    <a:solidFill>
                      <a:schemeClr val="tx1"/>
                    </a:solidFill>
                  </a:rPr>
                  <a:t>                                 </a:t>
                </a:r>
              </a:p>
            </p:txBody>
          </p:sp>
          <p:sp>
            <p:nvSpPr>
              <p:cNvPr id="10264" name="Rectangle 18"/>
              <p:cNvSpPr>
                <a:spLocks noChangeArrowheads="1"/>
              </p:cNvSpPr>
              <p:nvPr/>
            </p:nvSpPr>
            <p:spPr bwMode="auto">
              <a:xfrm>
                <a:off x="2069" y="2665"/>
                <a:ext cx="392" cy="131"/>
              </a:xfrm>
              <a:prstGeom prst="rect">
                <a:avLst/>
              </a:prstGeom>
              <a:ln w="6350">
                <a:solidFill>
                  <a:schemeClr val="tx1"/>
                </a:solidFill>
                <a:headEnd/>
                <a:tailEnd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49213" tIns="26988" rIns="49213" bIns="26988">
                <a:spAutoFit/>
              </a:bodyPr>
              <a:lstStyle/>
              <a:p>
                <a:pPr defTabSz="315913" eaLnBrk="0" hangingPunct="0"/>
                <a:r>
                  <a:rPr lang="en-US" sz="200">
                    <a:solidFill>
                      <a:schemeClr val="tx1"/>
                    </a:solidFill>
                  </a:rPr>
                  <a:t>FIRST CLASS</a:t>
                </a:r>
              </a:p>
              <a:p>
                <a:pPr defTabSz="315913" eaLnBrk="0" hangingPunct="0"/>
                <a:r>
                  <a:rPr lang="en-US" sz="200">
                    <a:solidFill>
                      <a:schemeClr val="tx1"/>
                    </a:solidFill>
                  </a:rPr>
                  <a:t>ZIP+4</a:t>
                </a:r>
              </a:p>
              <a:p>
                <a:pPr defTabSz="315913" eaLnBrk="0" hangingPunct="0"/>
                <a:r>
                  <a:rPr lang="en-US" sz="200">
                    <a:solidFill>
                      <a:schemeClr val="tx1"/>
                    </a:solidFill>
                  </a:rPr>
                  <a:t>US POSTAGE PAID</a:t>
                </a:r>
              </a:p>
              <a:p>
                <a:pPr defTabSz="315913" eaLnBrk="0" hangingPunct="0"/>
                <a:r>
                  <a:rPr lang="en-US" sz="200">
                    <a:solidFill>
                      <a:schemeClr val="tx1"/>
                    </a:solidFill>
                  </a:rPr>
                  <a:t>CHICAGO ILL</a:t>
                </a:r>
              </a:p>
              <a:p>
                <a:pPr defTabSz="315913" eaLnBrk="0" hangingPunct="0"/>
                <a:r>
                  <a:rPr lang="en-US" sz="200">
                    <a:solidFill>
                      <a:schemeClr val="tx1"/>
                    </a:solidFill>
                  </a:rPr>
                  <a:t>PERMIT NO 1</a:t>
                </a:r>
              </a:p>
            </p:txBody>
          </p:sp>
        </p:grpSp>
        <p:sp>
          <p:nvSpPr>
            <p:cNvPr id="10254" name="Rectangle 19"/>
            <p:cNvSpPr>
              <a:spLocks noChangeArrowheads="1"/>
            </p:cNvSpPr>
            <p:nvPr/>
          </p:nvSpPr>
          <p:spPr bwMode="auto">
            <a:xfrm>
              <a:off x="1099" y="3015"/>
              <a:ext cx="1576" cy="512"/>
            </a:xfrm>
            <a:prstGeom prst="rect">
              <a:avLst/>
            </a:prstGeom>
            <a:ln w="6350">
              <a:noFill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6200" tIns="36513" rIns="76200" bIns="36513">
              <a:spAutoFit/>
            </a:bodyPr>
            <a:lstStyle/>
            <a:p>
              <a:pPr defTabSz="752475" eaLnBrk="0" hangingPunct="0"/>
              <a:r>
                <a:rPr lang="en-US" sz="1200" dirty="0">
                  <a:solidFill>
                    <a:schemeClr val="tx1"/>
                  </a:solidFill>
                </a:rPr>
                <a:t>CUTE OWLS</a:t>
              </a:r>
            </a:p>
            <a:p>
              <a:pPr defTabSz="752475" eaLnBrk="0" hangingPunct="0"/>
              <a:r>
                <a:rPr lang="en-US" sz="1200" dirty="0">
                  <a:solidFill>
                    <a:schemeClr val="tx1"/>
                  </a:solidFill>
                </a:rPr>
                <a:t>RM 2390</a:t>
              </a:r>
            </a:p>
            <a:p>
              <a:pPr defTabSz="752475" eaLnBrk="0" hangingPunct="0"/>
              <a:r>
                <a:rPr lang="en-US" sz="1200" dirty="0">
                  <a:solidFill>
                    <a:schemeClr val="tx1"/>
                  </a:solidFill>
                </a:rPr>
                <a:t>9 NORTH HOOT LN</a:t>
              </a:r>
            </a:p>
            <a:p>
              <a:pPr defTabSz="752475" eaLnBrk="0" hangingPunct="0"/>
              <a:r>
                <a:rPr lang="en-US" sz="1200" dirty="0">
                  <a:solidFill>
                    <a:schemeClr val="tx1"/>
                  </a:solidFill>
                </a:rPr>
                <a:t>WATERPARK FL  33300-0023</a:t>
              </a:r>
            </a:p>
          </p:txBody>
        </p:sp>
        <p:sp>
          <p:nvSpPr>
            <p:cNvPr id="10256" name="Rectangle 21"/>
            <p:cNvSpPr>
              <a:spLocks noChangeArrowheads="1"/>
            </p:cNvSpPr>
            <p:nvPr/>
          </p:nvSpPr>
          <p:spPr bwMode="auto">
            <a:xfrm>
              <a:off x="329" y="2704"/>
              <a:ext cx="638" cy="121"/>
            </a:xfrm>
            <a:prstGeom prst="rect">
              <a:avLst/>
            </a:prstGeom>
            <a:ln w="6350">
              <a:solidFill>
                <a:schemeClr val="tx1"/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49213" tIns="26988" rIns="49213" bIns="26988">
              <a:spAutoFit/>
            </a:bodyPr>
            <a:lstStyle/>
            <a:p>
              <a:pPr defTabSz="315913" eaLnBrk="0" hangingPunct="0"/>
              <a:r>
                <a:rPr lang="en-US" sz="300">
                  <a:solidFill>
                    <a:schemeClr val="tx1"/>
                  </a:solidFill>
                </a:rPr>
                <a:t>MATT HELM</a:t>
              </a:r>
            </a:p>
            <a:p>
              <a:pPr defTabSz="315913" eaLnBrk="0" hangingPunct="0"/>
              <a:r>
                <a:rPr lang="en-US" sz="300">
                  <a:solidFill>
                    <a:schemeClr val="tx1"/>
                  </a:solidFill>
                </a:rPr>
                <a:t>67 THUNDER LN</a:t>
              </a:r>
            </a:p>
            <a:p>
              <a:pPr defTabSz="315913" eaLnBrk="0" hangingPunct="0"/>
              <a:r>
                <a:rPr lang="en-US" sz="300">
                  <a:solidFill>
                    <a:schemeClr val="tx1"/>
                  </a:solidFill>
                </a:rPr>
                <a:t>SPRINGFIELD VA 22192-3405</a:t>
              </a:r>
            </a:p>
          </p:txBody>
        </p:sp>
        <p:sp>
          <p:nvSpPr>
            <p:cNvPr id="10258" name="Rectangle 23"/>
            <p:cNvSpPr>
              <a:spLocks noChangeArrowheads="1"/>
            </p:cNvSpPr>
            <p:nvPr/>
          </p:nvSpPr>
          <p:spPr bwMode="auto">
            <a:xfrm>
              <a:off x="4980" y="2623"/>
              <a:ext cx="393" cy="131"/>
            </a:xfrm>
            <a:prstGeom prst="rect">
              <a:avLst/>
            </a:prstGeom>
            <a:ln w="6350">
              <a:solidFill>
                <a:schemeClr val="tx1"/>
              </a:solidFill>
              <a:headEnd/>
              <a:tailEnd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49213" tIns="26988" rIns="49213" bIns="26988">
              <a:spAutoFit/>
            </a:bodyPr>
            <a:lstStyle/>
            <a:p>
              <a:pPr defTabSz="315913" eaLnBrk="0" hangingPunct="0"/>
              <a:r>
                <a:rPr lang="en-US" sz="200">
                  <a:solidFill>
                    <a:schemeClr val="tx1"/>
                  </a:solidFill>
                </a:rPr>
                <a:t>FIRST CLASS</a:t>
              </a:r>
            </a:p>
            <a:p>
              <a:pPr defTabSz="315913" eaLnBrk="0" hangingPunct="0"/>
              <a:r>
                <a:rPr lang="en-US" sz="200">
                  <a:solidFill>
                    <a:schemeClr val="tx1"/>
                  </a:solidFill>
                </a:rPr>
                <a:t>ZIP+4</a:t>
              </a:r>
            </a:p>
            <a:p>
              <a:pPr defTabSz="315913" eaLnBrk="0" hangingPunct="0"/>
              <a:r>
                <a:rPr lang="en-US" sz="200">
                  <a:solidFill>
                    <a:schemeClr val="tx1"/>
                  </a:solidFill>
                </a:rPr>
                <a:t>US POSTAGE PAID</a:t>
              </a:r>
            </a:p>
            <a:p>
              <a:pPr defTabSz="315913" eaLnBrk="0" hangingPunct="0"/>
              <a:r>
                <a:rPr lang="en-US" sz="200">
                  <a:solidFill>
                    <a:schemeClr val="tx1"/>
                  </a:solidFill>
                </a:rPr>
                <a:t>CHICAGO ILL</a:t>
              </a:r>
            </a:p>
            <a:p>
              <a:pPr defTabSz="315913" eaLnBrk="0" hangingPunct="0"/>
              <a:r>
                <a:rPr lang="en-US" sz="200">
                  <a:solidFill>
                    <a:schemeClr val="tx1"/>
                  </a:solidFill>
                </a:rPr>
                <a:t>PERMIT NO 1</a:t>
              </a:r>
            </a:p>
          </p:txBody>
        </p:sp>
        <p:sp>
          <p:nvSpPr>
            <p:cNvPr id="10259" name="Rectangle 24"/>
            <p:cNvSpPr>
              <a:spLocks noChangeArrowheads="1"/>
            </p:cNvSpPr>
            <p:nvPr/>
          </p:nvSpPr>
          <p:spPr bwMode="auto">
            <a:xfrm>
              <a:off x="3937" y="2892"/>
              <a:ext cx="1764" cy="512"/>
            </a:xfrm>
            <a:prstGeom prst="rect">
              <a:avLst/>
            </a:prstGeom>
            <a:ln w="6350">
              <a:noFill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76200" tIns="36513" rIns="76200" bIns="36513">
              <a:spAutoFit/>
            </a:bodyPr>
            <a:lstStyle/>
            <a:p>
              <a:pPr defTabSz="752475" eaLnBrk="0" hangingPunct="0"/>
              <a:r>
                <a:rPr lang="en-US" sz="1200" dirty="0">
                  <a:solidFill>
                    <a:schemeClr val="tx1"/>
                  </a:solidFill>
                </a:rPr>
                <a:t>SBC CAMPAIGN</a:t>
              </a:r>
            </a:p>
            <a:p>
              <a:pPr defTabSz="752475" eaLnBrk="0" hangingPunct="0"/>
              <a:r>
                <a:rPr lang="en-US" sz="1200" dirty="0">
                  <a:solidFill>
                    <a:schemeClr val="tx1"/>
                  </a:solidFill>
                </a:rPr>
                <a:t>PO Box A</a:t>
              </a:r>
            </a:p>
            <a:p>
              <a:pPr defTabSz="752475" eaLnBrk="0" hangingPunct="0"/>
              <a:r>
                <a:rPr lang="en-US" sz="1200" dirty="0">
                  <a:solidFill>
                    <a:schemeClr val="tx1"/>
                  </a:solidFill>
                </a:rPr>
                <a:t>ATLANTA GEORGIA</a:t>
              </a:r>
            </a:p>
            <a:p>
              <a:pPr defTabSz="752475" eaLnBrk="0" hangingPunct="0"/>
              <a:r>
                <a:rPr lang="en-US" sz="1200" dirty="0">
                  <a:solidFill>
                    <a:schemeClr val="tx1"/>
                  </a:solidFill>
                </a:rPr>
                <a:t>02740-3461 </a:t>
              </a:r>
            </a:p>
          </p:txBody>
        </p:sp>
        <p:sp>
          <p:nvSpPr>
            <p:cNvPr id="10261" name="Rectangle 26"/>
            <p:cNvSpPr>
              <a:spLocks noChangeArrowheads="1"/>
            </p:cNvSpPr>
            <p:nvPr/>
          </p:nvSpPr>
          <p:spPr bwMode="auto">
            <a:xfrm>
              <a:off x="3276" y="2627"/>
              <a:ext cx="637" cy="121"/>
            </a:xfrm>
            <a:prstGeom prst="rect">
              <a:avLst/>
            </a:prstGeom>
            <a:ln w="6350">
              <a:solidFill>
                <a:schemeClr val="tx1"/>
              </a:solidFill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49213" tIns="26988" rIns="49213" bIns="26988">
              <a:spAutoFit/>
            </a:bodyPr>
            <a:lstStyle/>
            <a:p>
              <a:pPr defTabSz="315913" eaLnBrk="0" hangingPunct="0"/>
              <a:r>
                <a:rPr lang="en-US" sz="300">
                  <a:solidFill>
                    <a:schemeClr val="tx1"/>
                  </a:solidFill>
                </a:rPr>
                <a:t>MATT HELM</a:t>
              </a:r>
            </a:p>
            <a:p>
              <a:pPr defTabSz="315913" eaLnBrk="0" hangingPunct="0"/>
              <a:r>
                <a:rPr lang="en-US" sz="300">
                  <a:solidFill>
                    <a:schemeClr val="tx1"/>
                  </a:solidFill>
                </a:rPr>
                <a:t>67 THUNDER LN</a:t>
              </a:r>
            </a:p>
            <a:p>
              <a:pPr defTabSz="315913" eaLnBrk="0" hangingPunct="0"/>
              <a:r>
                <a:rPr lang="en-US" sz="300">
                  <a:solidFill>
                    <a:schemeClr val="tx1"/>
                  </a:solidFill>
                </a:rPr>
                <a:t>SPRINGFIELD VA 22192-3405</a:t>
              </a:r>
            </a:p>
          </p:txBody>
        </p:sp>
      </p:grpSp>
      <p:sp>
        <p:nvSpPr>
          <p:cNvPr id="10245" name="Text Box 28"/>
          <p:cNvSpPr txBox="1">
            <a:spLocks noChangeArrowheads="1"/>
          </p:cNvSpPr>
          <p:nvPr/>
        </p:nvSpPr>
        <p:spPr bwMode="auto">
          <a:xfrm>
            <a:off x="3977882" y="1093582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Proper or Improper Address???  </a:t>
            </a:r>
          </a:p>
        </p:txBody>
      </p:sp>
      <p:sp>
        <p:nvSpPr>
          <p:cNvPr id="1587229" name="WordArt 29"/>
          <p:cNvSpPr>
            <a:spLocks noChangeArrowheads="1" noChangeShapeType="1" noTextEdit="1"/>
          </p:cNvSpPr>
          <p:nvPr/>
        </p:nvSpPr>
        <p:spPr bwMode="auto">
          <a:xfrm>
            <a:off x="2092816" y="2355851"/>
            <a:ext cx="2971800" cy="1495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/>
              </a:rPr>
              <a:t>IMPROPER</a:t>
            </a:r>
          </a:p>
        </p:txBody>
      </p:sp>
      <p:sp>
        <p:nvSpPr>
          <p:cNvPr id="1587230" name="WordArt 30"/>
          <p:cNvSpPr>
            <a:spLocks noChangeArrowheads="1" noChangeShapeType="1" noTextEdit="1"/>
          </p:cNvSpPr>
          <p:nvPr/>
        </p:nvSpPr>
        <p:spPr bwMode="auto">
          <a:xfrm>
            <a:off x="2495576" y="4945063"/>
            <a:ext cx="2536878" cy="13589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/>
              </a:rPr>
              <a:t>PROPER</a:t>
            </a:r>
          </a:p>
        </p:txBody>
      </p:sp>
      <p:sp>
        <p:nvSpPr>
          <p:cNvPr id="1587231" name="WordArt 31"/>
          <p:cNvSpPr>
            <a:spLocks noChangeArrowheads="1" noChangeShapeType="1" noTextEdit="1"/>
          </p:cNvSpPr>
          <p:nvPr/>
        </p:nvSpPr>
        <p:spPr bwMode="auto">
          <a:xfrm>
            <a:off x="6968521" y="2344738"/>
            <a:ext cx="2971800" cy="1495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/>
              </a:rPr>
              <a:t>IMPROPER</a:t>
            </a:r>
          </a:p>
        </p:txBody>
      </p:sp>
      <p:sp>
        <p:nvSpPr>
          <p:cNvPr id="1587232" name="WordArt 32"/>
          <p:cNvSpPr>
            <a:spLocks noChangeArrowheads="1" noChangeShapeType="1" noTextEdit="1"/>
          </p:cNvSpPr>
          <p:nvPr/>
        </p:nvSpPr>
        <p:spPr bwMode="auto">
          <a:xfrm>
            <a:off x="7281908" y="4699000"/>
            <a:ext cx="2971800" cy="1495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/>
              </a:rPr>
              <a:t>IMPROPER</a:t>
            </a:r>
          </a:p>
        </p:txBody>
      </p:sp>
    </p:spTree>
    <p:extLst>
      <p:ext uri="{BB962C8B-B14F-4D97-AF65-F5344CB8AC3E}">
        <p14:creationId xmlns:p14="http://schemas.microsoft.com/office/powerpoint/2010/main" val="500926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8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7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9" grpId="0" animBg="1"/>
      <p:bldP spid="1587230" grpId="0" animBg="1"/>
      <p:bldP spid="1587231" grpId="0" animBg="1"/>
      <p:bldP spid="15872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Group 2"/>
          <p:cNvGrpSpPr>
            <a:grpSpLocks/>
          </p:cNvGrpSpPr>
          <p:nvPr/>
        </p:nvGrpSpPr>
        <p:grpSpPr bwMode="auto">
          <a:xfrm>
            <a:off x="1724029" y="2051051"/>
            <a:ext cx="8626475" cy="4314825"/>
            <a:chOff x="212" y="1050"/>
            <a:chExt cx="5436" cy="2718"/>
          </a:xfrm>
        </p:grpSpPr>
        <p:grpSp>
          <p:nvGrpSpPr>
            <p:cNvPr id="10251" name="Group 3"/>
            <p:cNvGrpSpPr>
              <a:grpSpLocks/>
            </p:cNvGrpSpPr>
            <p:nvPr/>
          </p:nvGrpSpPr>
          <p:grpSpPr bwMode="auto">
            <a:xfrm>
              <a:off x="3212" y="1050"/>
              <a:ext cx="2431" cy="1188"/>
              <a:chOff x="3212" y="1050"/>
              <a:chExt cx="2431" cy="1188"/>
            </a:xfrm>
          </p:grpSpPr>
          <p:sp>
            <p:nvSpPr>
              <p:cNvPr id="10270" name="Rectangle 4"/>
              <p:cNvSpPr>
                <a:spLocks noChangeArrowheads="1"/>
              </p:cNvSpPr>
              <p:nvPr/>
            </p:nvSpPr>
            <p:spPr bwMode="auto">
              <a:xfrm>
                <a:off x="3212" y="1050"/>
                <a:ext cx="2431" cy="1188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9213" tIns="26988" rIns="49213" bIns="26988" anchor="ctr"/>
              <a:lstStyle/>
              <a:p>
                <a:pPr defTabSz="315913" eaLnBrk="0" hangingPunct="0"/>
                <a:r>
                  <a:rPr lang="en-US" sz="700" b="1">
                    <a:solidFill>
                      <a:srgbClr val="FFFFFF"/>
                    </a:solidFill>
                  </a:rPr>
                  <a:t>                                 </a:t>
                </a:r>
              </a:p>
            </p:txBody>
          </p:sp>
          <p:sp>
            <p:nvSpPr>
              <p:cNvPr id="10271" name="Rectangle 5"/>
              <p:cNvSpPr>
                <a:spLocks noChangeArrowheads="1"/>
              </p:cNvSpPr>
              <p:nvPr/>
            </p:nvSpPr>
            <p:spPr bwMode="auto">
              <a:xfrm>
                <a:off x="3301" y="1109"/>
                <a:ext cx="636" cy="1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9213" tIns="26988" rIns="49213" bIns="26988">
                <a:spAutoFit/>
              </a:bodyPr>
              <a:lstStyle/>
              <a:p>
                <a:pPr defTabSz="315913" eaLnBrk="0" hangingPunct="0"/>
                <a:r>
                  <a:rPr lang="en-US" sz="300"/>
                  <a:t>MATT HELM</a:t>
                </a:r>
              </a:p>
              <a:p>
                <a:pPr defTabSz="315913" eaLnBrk="0" hangingPunct="0"/>
                <a:r>
                  <a:rPr lang="en-US" sz="300"/>
                  <a:t>67 THUNDER LN</a:t>
                </a:r>
              </a:p>
              <a:p>
                <a:pPr defTabSz="315913" eaLnBrk="0" hangingPunct="0"/>
                <a:r>
                  <a:rPr lang="en-US" sz="300"/>
                  <a:t>SPRINGFIELD VA 22192-3405</a:t>
                </a:r>
              </a:p>
            </p:txBody>
          </p:sp>
          <p:sp>
            <p:nvSpPr>
              <p:cNvPr id="10272" name="Rectangle 6"/>
              <p:cNvSpPr>
                <a:spLocks noChangeArrowheads="1"/>
              </p:cNvSpPr>
              <p:nvPr/>
            </p:nvSpPr>
            <p:spPr bwMode="auto">
              <a:xfrm>
                <a:off x="4989" y="1105"/>
                <a:ext cx="394" cy="13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9213" tIns="26988" rIns="49213" bIns="26988">
                <a:spAutoFit/>
              </a:bodyPr>
              <a:lstStyle/>
              <a:p>
                <a:pPr defTabSz="315913" eaLnBrk="0" hangingPunct="0"/>
                <a:r>
                  <a:rPr lang="en-US" sz="200"/>
                  <a:t>FIRST CLASS</a:t>
                </a:r>
              </a:p>
              <a:p>
                <a:pPr defTabSz="315913" eaLnBrk="0" hangingPunct="0"/>
                <a:r>
                  <a:rPr lang="en-US" sz="200"/>
                  <a:t>ZIP+4</a:t>
                </a:r>
              </a:p>
              <a:p>
                <a:pPr defTabSz="315913" eaLnBrk="0" hangingPunct="0"/>
                <a:r>
                  <a:rPr lang="en-US" sz="200"/>
                  <a:t>US POSTAGE PAID</a:t>
                </a:r>
              </a:p>
              <a:p>
                <a:pPr defTabSz="315913" eaLnBrk="0" hangingPunct="0"/>
                <a:r>
                  <a:rPr lang="en-US" sz="200"/>
                  <a:t>CHICAGO ILL</a:t>
                </a:r>
              </a:p>
              <a:p>
                <a:pPr defTabSz="315913" eaLnBrk="0" hangingPunct="0"/>
                <a:r>
                  <a:rPr lang="en-US" sz="200"/>
                  <a:t>PERMIT NO 1</a:t>
                </a:r>
              </a:p>
            </p:txBody>
          </p:sp>
          <p:sp>
            <p:nvSpPr>
              <p:cNvPr id="10273" name="Rectangle 7"/>
              <p:cNvSpPr>
                <a:spLocks noChangeArrowheads="1"/>
              </p:cNvSpPr>
              <p:nvPr/>
            </p:nvSpPr>
            <p:spPr bwMode="auto">
              <a:xfrm>
                <a:off x="3782" y="1468"/>
                <a:ext cx="1777" cy="6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76200" tIns="36513" rIns="76200" bIns="36513">
                <a:spAutoFit/>
              </a:bodyPr>
              <a:lstStyle/>
              <a:p>
                <a:pPr defTabSz="752475" eaLnBrk="0" hangingPunct="0"/>
                <a:r>
                  <a:rPr lang="en-US" sz="1200" dirty="0"/>
                  <a:t>MOTORCYCLE RIDERS</a:t>
                </a:r>
              </a:p>
              <a:p>
                <a:pPr defTabSz="752475" eaLnBrk="0" hangingPunct="0"/>
                <a:r>
                  <a:rPr lang="en-US" sz="1200" dirty="0"/>
                  <a:t>FL 8</a:t>
                </a:r>
              </a:p>
              <a:p>
                <a:pPr defTabSz="752475" eaLnBrk="0" hangingPunct="0"/>
                <a:r>
                  <a:rPr lang="en-US" sz="1200" dirty="0"/>
                  <a:t>71 CANAM RD</a:t>
                </a:r>
              </a:p>
              <a:p>
                <a:pPr defTabSz="752475" eaLnBrk="0" hangingPunct="0"/>
                <a:r>
                  <a:rPr lang="en-US" sz="1200" dirty="0"/>
                  <a:t>YAMAHA CA  99487-6632</a:t>
                </a:r>
              </a:p>
              <a:p>
                <a:pPr defTabSz="752475" eaLnBrk="0" hangingPunct="0"/>
                <a:r>
                  <a:rPr lang="en-US" sz="1200" b="1" dirty="0"/>
                  <a:t> </a:t>
                </a:r>
              </a:p>
            </p:txBody>
          </p:sp>
        </p:grpSp>
        <p:grpSp>
          <p:nvGrpSpPr>
            <p:cNvPr id="10252" name="Group 9"/>
            <p:cNvGrpSpPr>
              <a:grpSpLocks/>
            </p:cNvGrpSpPr>
            <p:nvPr/>
          </p:nvGrpSpPr>
          <p:grpSpPr bwMode="auto">
            <a:xfrm>
              <a:off x="212" y="1050"/>
              <a:ext cx="2463" cy="1599"/>
              <a:chOff x="212" y="1050"/>
              <a:chExt cx="2463" cy="1599"/>
            </a:xfrm>
          </p:grpSpPr>
          <p:sp>
            <p:nvSpPr>
              <p:cNvPr id="10265" name="Rectangle 10"/>
              <p:cNvSpPr>
                <a:spLocks noChangeArrowheads="1"/>
              </p:cNvSpPr>
              <p:nvPr/>
            </p:nvSpPr>
            <p:spPr bwMode="auto">
              <a:xfrm>
                <a:off x="212" y="1050"/>
                <a:ext cx="2463" cy="130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9213" tIns="26988" rIns="49213" bIns="26988" anchor="ctr"/>
              <a:lstStyle/>
              <a:p>
                <a:pPr defTabSz="315913" eaLnBrk="0" hangingPunct="0"/>
                <a:r>
                  <a:rPr lang="en-US" sz="700" b="1">
                    <a:solidFill>
                      <a:srgbClr val="FFFFFF"/>
                    </a:solidFill>
                  </a:rPr>
                  <a:t>                                 </a:t>
                </a:r>
              </a:p>
            </p:txBody>
          </p:sp>
          <p:sp>
            <p:nvSpPr>
              <p:cNvPr id="10266" name="Rectangle 11"/>
              <p:cNvSpPr>
                <a:spLocks noChangeArrowheads="1"/>
              </p:cNvSpPr>
              <p:nvPr/>
            </p:nvSpPr>
            <p:spPr bwMode="auto">
              <a:xfrm>
                <a:off x="2017" y="1113"/>
                <a:ext cx="392" cy="13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9213" tIns="26988" rIns="49213" bIns="26988">
                <a:spAutoFit/>
              </a:bodyPr>
              <a:lstStyle/>
              <a:p>
                <a:pPr defTabSz="315913" eaLnBrk="0" hangingPunct="0"/>
                <a:r>
                  <a:rPr lang="en-US" sz="200"/>
                  <a:t>FIRST CLASS</a:t>
                </a:r>
              </a:p>
              <a:p>
                <a:pPr defTabSz="315913" eaLnBrk="0" hangingPunct="0"/>
                <a:r>
                  <a:rPr lang="en-US" sz="200"/>
                  <a:t>ZIP+4</a:t>
                </a:r>
              </a:p>
              <a:p>
                <a:pPr defTabSz="315913" eaLnBrk="0" hangingPunct="0"/>
                <a:r>
                  <a:rPr lang="en-US" sz="200"/>
                  <a:t>US POSTAGE PAID</a:t>
                </a:r>
              </a:p>
              <a:p>
                <a:pPr defTabSz="315913" eaLnBrk="0" hangingPunct="0"/>
                <a:r>
                  <a:rPr lang="en-US" sz="200"/>
                  <a:t>CHICAGO ILL</a:t>
                </a:r>
              </a:p>
              <a:p>
                <a:pPr defTabSz="315913" eaLnBrk="0" hangingPunct="0"/>
                <a:r>
                  <a:rPr lang="en-US" sz="200"/>
                  <a:t>PERMIT NO 1</a:t>
                </a:r>
              </a:p>
            </p:txBody>
          </p:sp>
          <p:sp>
            <p:nvSpPr>
              <p:cNvPr id="10267" name="Rectangle 12"/>
              <p:cNvSpPr>
                <a:spLocks noChangeArrowheads="1"/>
              </p:cNvSpPr>
              <p:nvPr/>
            </p:nvSpPr>
            <p:spPr bwMode="auto">
              <a:xfrm>
                <a:off x="648" y="1469"/>
                <a:ext cx="1830" cy="5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76200" tIns="36513" rIns="76200" bIns="36513">
                <a:spAutoFit/>
              </a:bodyPr>
              <a:lstStyle/>
              <a:p>
                <a:pPr defTabSz="752475" eaLnBrk="0" hangingPunct="0"/>
                <a:r>
                  <a:rPr lang="en-US" sz="1200" dirty="0"/>
                  <a:t>MRS POLISH AT FINGERNAIL SALON</a:t>
                </a:r>
              </a:p>
              <a:p>
                <a:pPr defTabSz="752475" eaLnBrk="0" hangingPunct="0"/>
                <a:r>
                  <a:rPr lang="en-US" sz="1200" dirty="0"/>
                  <a:t>23 TIP LANE</a:t>
                </a:r>
              </a:p>
              <a:p>
                <a:pPr defTabSz="752475" eaLnBrk="0" hangingPunct="0"/>
                <a:r>
                  <a:rPr lang="en-US" sz="1200" dirty="0"/>
                  <a:t>MANICURE, GEORGIA  </a:t>
                </a:r>
              </a:p>
              <a:p>
                <a:pPr defTabSz="752475" eaLnBrk="0" hangingPunct="0"/>
                <a:r>
                  <a:rPr lang="en-US" sz="1200" dirty="0"/>
                  <a:t>                              </a:t>
                </a:r>
              </a:p>
            </p:txBody>
          </p:sp>
          <p:sp>
            <p:nvSpPr>
              <p:cNvPr id="10268" name="Rectangle 13"/>
              <p:cNvSpPr>
                <a:spLocks noChangeArrowheads="1"/>
              </p:cNvSpPr>
              <p:nvPr/>
            </p:nvSpPr>
            <p:spPr bwMode="auto">
              <a:xfrm>
                <a:off x="1213" y="2438"/>
                <a:ext cx="97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6200" tIns="36513" rIns="76200" bIns="36513">
                <a:spAutoFit/>
              </a:bodyPr>
              <a:lstStyle/>
              <a:p>
                <a:pPr defTabSz="752475" eaLnBrk="0" hangingPunct="0"/>
                <a:endParaRPr lang="en-US" sz="1700" b="1"/>
              </a:p>
            </p:txBody>
          </p:sp>
          <p:sp>
            <p:nvSpPr>
              <p:cNvPr id="10269" name="Rectangle 14"/>
              <p:cNvSpPr>
                <a:spLocks noChangeArrowheads="1"/>
              </p:cNvSpPr>
              <p:nvPr/>
            </p:nvSpPr>
            <p:spPr bwMode="auto">
              <a:xfrm>
                <a:off x="289" y="1104"/>
                <a:ext cx="638" cy="1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9213" tIns="26988" rIns="49213" bIns="26988">
                <a:spAutoFit/>
              </a:bodyPr>
              <a:lstStyle/>
              <a:p>
                <a:pPr defTabSz="315913" eaLnBrk="0" hangingPunct="0"/>
                <a:r>
                  <a:rPr lang="en-US" sz="300"/>
                  <a:t>MATT HELM</a:t>
                </a:r>
              </a:p>
              <a:p>
                <a:pPr defTabSz="315913" eaLnBrk="0" hangingPunct="0"/>
                <a:r>
                  <a:rPr lang="en-US" sz="300"/>
                  <a:t>67 THUNDER LN</a:t>
                </a:r>
              </a:p>
              <a:p>
                <a:pPr defTabSz="315913" eaLnBrk="0" hangingPunct="0"/>
                <a:r>
                  <a:rPr lang="en-US" sz="300"/>
                  <a:t>SPRINGFIELD VA 22192-3405</a:t>
                </a:r>
              </a:p>
            </p:txBody>
          </p:sp>
        </p:grpSp>
        <p:grpSp>
          <p:nvGrpSpPr>
            <p:cNvPr id="10253" name="Group 15"/>
            <p:cNvGrpSpPr>
              <a:grpSpLocks/>
            </p:cNvGrpSpPr>
            <p:nvPr/>
          </p:nvGrpSpPr>
          <p:grpSpPr bwMode="auto">
            <a:xfrm>
              <a:off x="212" y="2645"/>
              <a:ext cx="2537" cy="1123"/>
              <a:chOff x="212" y="2645"/>
              <a:chExt cx="2537" cy="1123"/>
            </a:xfrm>
          </p:grpSpPr>
          <p:sp>
            <p:nvSpPr>
              <p:cNvPr id="10262" name="Rectangle 16"/>
              <p:cNvSpPr>
                <a:spLocks noChangeArrowheads="1"/>
              </p:cNvSpPr>
              <p:nvPr/>
            </p:nvSpPr>
            <p:spPr bwMode="auto">
              <a:xfrm>
                <a:off x="212" y="2645"/>
                <a:ext cx="2537" cy="112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49213" tIns="26988" rIns="49213" bIns="26988" anchor="ctr"/>
              <a:lstStyle/>
              <a:p>
                <a:pPr defTabSz="315913" eaLnBrk="0" hangingPunct="0"/>
                <a:r>
                  <a:rPr lang="en-US" sz="700" b="1">
                    <a:solidFill>
                      <a:srgbClr val="FFFFFF"/>
                    </a:solidFill>
                  </a:rPr>
                  <a:t>                                 </a:t>
                </a:r>
              </a:p>
            </p:txBody>
          </p:sp>
          <p:sp>
            <p:nvSpPr>
              <p:cNvPr id="10263" name="Rectangle 17"/>
              <p:cNvSpPr>
                <a:spLocks noChangeArrowheads="1"/>
              </p:cNvSpPr>
              <p:nvPr/>
            </p:nvSpPr>
            <p:spPr bwMode="auto">
              <a:xfrm>
                <a:off x="277" y="2662"/>
                <a:ext cx="1004" cy="2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Rectangle 18"/>
              <p:cNvSpPr>
                <a:spLocks noChangeArrowheads="1"/>
              </p:cNvSpPr>
              <p:nvPr/>
            </p:nvSpPr>
            <p:spPr bwMode="auto">
              <a:xfrm>
                <a:off x="2069" y="2665"/>
                <a:ext cx="392" cy="131"/>
              </a:xfrm>
              <a:prstGeom prst="rect">
                <a:avLst/>
              </a:prstGeom>
              <a:noFill/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49213" tIns="26988" rIns="49213" bIns="26988">
                <a:spAutoFit/>
              </a:bodyPr>
              <a:lstStyle/>
              <a:p>
                <a:pPr defTabSz="315913" eaLnBrk="0" hangingPunct="0"/>
                <a:r>
                  <a:rPr lang="en-US" sz="200"/>
                  <a:t>FIRST CLASS</a:t>
                </a:r>
              </a:p>
              <a:p>
                <a:pPr defTabSz="315913" eaLnBrk="0" hangingPunct="0"/>
                <a:r>
                  <a:rPr lang="en-US" sz="200"/>
                  <a:t>ZIP+4</a:t>
                </a:r>
              </a:p>
              <a:p>
                <a:pPr defTabSz="315913" eaLnBrk="0" hangingPunct="0"/>
                <a:r>
                  <a:rPr lang="en-US" sz="200"/>
                  <a:t>US POSTAGE PAID</a:t>
                </a:r>
              </a:p>
              <a:p>
                <a:pPr defTabSz="315913" eaLnBrk="0" hangingPunct="0"/>
                <a:r>
                  <a:rPr lang="en-US" sz="200"/>
                  <a:t>CHICAGO ILL</a:t>
                </a:r>
              </a:p>
              <a:p>
                <a:pPr defTabSz="315913" eaLnBrk="0" hangingPunct="0"/>
                <a:r>
                  <a:rPr lang="en-US" sz="200"/>
                  <a:t>PERMIT NO 1</a:t>
                </a:r>
              </a:p>
            </p:txBody>
          </p:sp>
        </p:grpSp>
        <p:sp>
          <p:nvSpPr>
            <p:cNvPr id="10254" name="Rectangle 19"/>
            <p:cNvSpPr>
              <a:spLocks noChangeArrowheads="1"/>
            </p:cNvSpPr>
            <p:nvPr/>
          </p:nvSpPr>
          <p:spPr bwMode="auto">
            <a:xfrm>
              <a:off x="702" y="3066"/>
              <a:ext cx="1765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6200" tIns="36513" rIns="76200" bIns="36513">
              <a:spAutoFit/>
            </a:bodyPr>
            <a:lstStyle/>
            <a:p>
              <a:pPr defTabSz="752475" eaLnBrk="0" hangingPunct="0"/>
              <a:r>
                <a:rPr lang="en-US" sz="1200" dirty="0"/>
                <a:t>BABY BLANKETS</a:t>
              </a:r>
            </a:p>
            <a:p>
              <a:pPr defTabSz="752475" eaLnBrk="0" hangingPunct="0"/>
              <a:r>
                <a:rPr lang="en-US" sz="1200" dirty="0" smtClean="0"/>
                <a:t>523 KNITTING CIR</a:t>
              </a:r>
              <a:endParaRPr lang="en-US" sz="1200" dirty="0"/>
            </a:p>
            <a:p>
              <a:pPr defTabSz="752475" eaLnBrk="0" hangingPunct="0"/>
              <a:r>
                <a:rPr lang="en-US" sz="1200" dirty="0"/>
                <a:t>CROCHET LANE NC  23876-3201</a:t>
              </a:r>
            </a:p>
          </p:txBody>
        </p:sp>
        <p:sp>
          <p:nvSpPr>
            <p:cNvPr id="10256" name="Rectangle 21"/>
            <p:cNvSpPr>
              <a:spLocks noChangeArrowheads="1"/>
            </p:cNvSpPr>
            <p:nvPr/>
          </p:nvSpPr>
          <p:spPr bwMode="auto">
            <a:xfrm>
              <a:off x="329" y="2704"/>
              <a:ext cx="638" cy="1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9213" tIns="26988" rIns="49213" bIns="26988">
              <a:spAutoFit/>
            </a:bodyPr>
            <a:lstStyle/>
            <a:p>
              <a:pPr defTabSz="315913" eaLnBrk="0" hangingPunct="0"/>
              <a:r>
                <a:rPr lang="en-US" sz="300"/>
                <a:t>MATT HELM</a:t>
              </a:r>
            </a:p>
            <a:p>
              <a:pPr defTabSz="315913" eaLnBrk="0" hangingPunct="0"/>
              <a:r>
                <a:rPr lang="en-US" sz="300"/>
                <a:t>67 THUNDER LN</a:t>
              </a:r>
            </a:p>
            <a:p>
              <a:pPr defTabSz="315913" eaLnBrk="0" hangingPunct="0"/>
              <a:r>
                <a:rPr lang="en-US" sz="300"/>
                <a:t>SPRINGFIELD VA 22192-3405</a:t>
              </a:r>
            </a:p>
          </p:txBody>
        </p:sp>
        <p:sp>
          <p:nvSpPr>
            <p:cNvPr id="10257" name="Rectangle 22"/>
            <p:cNvSpPr>
              <a:spLocks noChangeArrowheads="1"/>
            </p:cNvSpPr>
            <p:nvPr/>
          </p:nvSpPr>
          <p:spPr bwMode="auto">
            <a:xfrm>
              <a:off x="3157" y="2573"/>
              <a:ext cx="2491" cy="11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9213" tIns="26988" rIns="49213" bIns="26988" anchor="ctr"/>
            <a:lstStyle/>
            <a:p>
              <a:pPr defTabSz="315913" eaLnBrk="0" hangingPunct="0"/>
              <a:r>
                <a:rPr lang="en-US" sz="700" b="1">
                  <a:solidFill>
                    <a:srgbClr val="FFFFFF"/>
                  </a:solidFill>
                </a:rPr>
                <a:t>                                 </a:t>
              </a:r>
            </a:p>
          </p:txBody>
        </p:sp>
        <p:sp>
          <p:nvSpPr>
            <p:cNvPr id="10258" name="Rectangle 23"/>
            <p:cNvSpPr>
              <a:spLocks noChangeArrowheads="1"/>
            </p:cNvSpPr>
            <p:nvPr/>
          </p:nvSpPr>
          <p:spPr bwMode="auto">
            <a:xfrm>
              <a:off x="4980" y="2623"/>
              <a:ext cx="393" cy="131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9213" tIns="26988" rIns="49213" bIns="26988">
              <a:spAutoFit/>
            </a:bodyPr>
            <a:lstStyle/>
            <a:p>
              <a:pPr defTabSz="315913" eaLnBrk="0" hangingPunct="0"/>
              <a:r>
                <a:rPr lang="en-US" sz="200"/>
                <a:t>FIRST CLASS</a:t>
              </a:r>
            </a:p>
            <a:p>
              <a:pPr defTabSz="315913" eaLnBrk="0" hangingPunct="0"/>
              <a:r>
                <a:rPr lang="en-US" sz="200"/>
                <a:t>ZIP+4</a:t>
              </a:r>
            </a:p>
            <a:p>
              <a:pPr defTabSz="315913" eaLnBrk="0" hangingPunct="0"/>
              <a:r>
                <a:rPr lang="en-US" sz="200"/>
                <a:t>US POSTAGE PAID</a:t>
              </a:r>
            </a:p>
            <a:p>
              <a:pPr defTabSz="315913" eaLnBrk="0" hangingPunct="0"/>
              <a:r>
                <a:rPr lang="en-US" sz="200"/>
                <a:t>CHICAGO ILL</a:t>
              </a:r>
            </a:p>
            <a:p>
              <a:pPr defTabSz="315913" eaLnBrk="0" hangingPunct="0"/>
              <a:r>
                <a:rPr lang="en-US" sz="200"/>
                <a:t>PERMIT NO 1</a:t>
              </a:r>
            </a:p>
          </p:txBody>
        </p:sp>
        <p:sp>
          <p:nvSpPr>
            <p:cNvPr id="10259" name="Rectangle 24"/>
            <p:cNvSpPr>
              <a:spLocks noChangeArrowheads="1"/>
            </p:cNvSpPr>
            <p:nvPr/>
          </p:nvSpPr>
          <p:spPr bwMode="auto">
            <a:xfrm>
              <a:off x="3717" y="3002"/>
              <a:ext cx="1764" cy="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6200" tIns="36513" rIns="76200" bIns="36513">
              <a:spAutoFit/>
            </a:bodyPr>
            <a:lstStyle/>
            <a:p>
              <a:pPr defTabSz="752475" eaLnBrk="0" hangingPunct="0"/>
              <a:r>
                <a:rPr lang="en-US" dirty="0" smtClean="0">
                  <a:latin typeface="Amienne" panose="04000508060000020003" pitchFamily="82" charset="0"/>
                </a:rPr>
                <a:t>DOGGIE DAY CARE</a:t>
              </a:r>
              <a:endParaRPr lang="en-US" dirty="0">
                <a:solidFill>
                  <a:schemeClr val="tx1"/>
                </a:solidFill>
                <a:latin typeface="Amienne" panose="04000508060000020003" pitchFamily="82" charset="0"/>
              </a:endParaRPr>
            </a:p>
            <a:p>
              <a:pPr defTabSz="752475" eaLnBrk="0" hangingPunct="0"/>
              <a:r>
                <a:rPr lang="en-US" dirty="0" smtClean="0">
                  <a:latin typeface="Amienne" panose="04000508060000020003" pitchFamily="82" charset="0"/>
                </a:rPr>
                <a:t>5130 98 TER SE</a:t>
              </a:r>
              <a:endParaRPr lang="en-US" dirty="0">
                <a:solidFill>
                  <a:schemeClr val="tx1"/>
                </a:solidFill>
                <a:latin typeface="Amienne" panose="04000508060000020003" pitchFamily="82" charset="0"/>
              </a:endParaRPr>
            </a:p>
            <a:p>
              <a:pPr defTabSz="752475" eaLnBrk="0" hangingPunct="0"/>
              <a:r>
                <a:rPr lang="en-US" dirty="0" smtClean="0">
                  <a:solidFill>
                    <a:schemeClr val="tx1"/>
                  </a:solidFill>
                  <a:latin typeface="Amienne" panose="04000508060000020003" pitchFamily="82" charset="0"/>
                </a:rPr>
                <a:t>PUPPY LANE PA 13480-3461 </a:t>
              </a:r>
              <a:endParaRPr lang="en-US" dirty="0">
                <a:solidFill>
                  <a:schemeClr val="tx1"/>
                </a:solidFill>
                <a:latin typeface="Amienne" panose="04000508060000020003" pitchFamily="82" charset="0"/>
              </a:endParaRPr>
            </a:p>
          </p:txBody>
        </p:sp>
        <p:sp>
          <p:nvSpPr>
            <p:cNvPr id="10261" name="Rectangle 26"/>
            <p:cNvSpPr>
              <a:spLocks noChangeArrowheads="1"/>
            </p:cNvSpPr>
            <p:nvPr/>
          </p:nvSpPr>
          <p:spPr bwMode="auto">
            <a:xfrm>
              <a:off x="3276" y="2627"/>
              <a:ext cx="637" cy="1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9213" tIns="26988" rIns="49213" bIns="26988">
              <a:spAutoFit/>
            </a:bodyPr>
            <a:lstStyle/>
            <a:p>
              <a:pPr defTabSz="315913" eaLnBrk="0" hangingPunct="0"/>
              <a:r>
                <a:rPr lang="en-US" sz="300"/>
                <a:t>MATT HELM</a:t>
              </a:r>
            </a:p>
            <a:p>
              <a:pPr defTabSz="315913" eaLnBrk="0" hangingPunct="0"/>
              <a:r>
                <a:rPr lang="en-US" sz="300"/>
                <a:t>67 THUNDER LN</a:t>
              </a:r>
            </a:p>
            <a:p>
              <a:pPr defTabSz="315913" eaLnBrk="0" hangingPunct="0"/>
              <a:r>
                <a:rPr lang="en-US" sz="300"/>
                <a:t>SPRINGFIELD VA 22192-3405</a:t>
              </a:r>
            </a:p>
          </p:txBody>
        </p:sp>
      </p:grpSp>
      <p:sp>
        <p:nvSpPr>
          <p:cNvPr id="10245" name="Text Box 28"/>
          <p:cNvSpPr txBox="1">
            <a:spLocks noChangeArrowheads="1"/>
          </p:cNvSpPr>
          <p:nvPr/>
        </p:nvSpPr>
        <p:spPr bwMode="auto">
          <a:xfrm>
            <a:off x="3884612" y="1447800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/>
                </a:solidFill>
              </a:rPr>
              <a:t>Proper or Improper Address???  </a:t>
            </a:r>
          </a:p>
        </p:txBody>
      </p:sp>
      <p:sp>
        <p:nvSpPr>
          <p:cNvPr id="1587229" name="WordArt 29"/>
          <p:cNvSpPr>
            <a:spLocks noChangeArrowheads="1" noChangeShapeType="1" noTextEdit="1"/>
          </p:cNvSpPr>
          <p:nvPr/>
        </p:nvSpPr>
        <p:spPr bwMode="auto">
          <a:xfrm>
            <a:off x="2192415" y="2441576"/>
            <a:ext cx="2971800" cy="1495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/>
              </a:rPr>
              <a:t>IMPROPER</a:t>
            </a:r>
          </a:p>
        </p:txBody>
      </p:sp>
      <p:sp>
        <p:nvSpPr>
          <p:cNvPr id="1587230" name="WordArt 30"/>
          <p:cNvSpPr>
            <a:spLocks noChangeArrowheads="1" noChangeShapeType="1" noTextEdit="1"/>
          </p:cNvSpPr>
          <p:nvPr/>
        </p:nvSpPr>
        <p:spPr bwMode="auto">
          <a:xfrm>
            <a:off x="2163059" y="4718845"/>
            <a:ext cx="2971800" cy="1495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/>
              </a:rPr>
              <a:t>PROPER</a:t>
            </a:r>
          </a:p>
        </p:txBody>
      </p:sp>
      <p:sp>
        <p:nvSpPr>
          <p:cNvPr id="1587231" name="WordArt 31"/>
          <p:cNvSpPr>
            <a:spLocks noChangeArrowheads="1" noChangeShapeType="1" noTextEdit="1"/>
          </p:cNvSpPr>
          <p:nvPr/>
        </p:nvSpPr>
        <p:spPr bwMode="auto">
          <a:xfrm>
            <a:off x="6927772" y="2355852"/>
            <a:ext cx="2971800" cy="1495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/>
              </a:rPr>
              <a:t>PROPER</a:t>
            </a:r>
          </a:p>
        </p:txBody>
      </p:sp>
      <p:sp>
        <p:nvSpPr>
          <p:cNvPr id="1587232" name="WordArt 32"/>
          <p:cNvSpPr>
            <a:spLocks noChangeArrowheads="1" noChangeShapeType="1" noTextEdit="1"/>
          </p:cNvSpPr>
          <p:nvPr/>
        </p:nvSpPr>
        <p:spPr bwMode="auto">
          <a:xfrm>
            <a:off x="6970876" y="4712495"/>
            <a:ext cx="2971800" cy="1495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Arial Black"/>
              </a:rPr>
              <a:t>IMPROPER</a:t>
            </a:r>
          </a:p>
        </p:txBody>
      </p:sp>
    </p:spTree>
    <p:extLst>
      <p:ext uri="{BB962C8B-B14F-4D97-AF65-F5344CB8AC3E}">
        <p14:creationId xmlns:p14="http://schemas.microsoft.com/office/powerpoint/2010/main" val="346117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8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8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87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87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87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7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29" grpId="0" animBg="1"/>
      <p:bldP spid="1587230" grpId="0" animBg="1"/>
      <p:bldP spid="1587231" grpId="0" animBg="1"/>
      <p:bldP spid="15872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4052884" y="2893620"/>
            <a:ext cx="6308728" cy="2852792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5995988" y="4725988"/>
            <a:ext cx="3175" cy="6350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4256086" y="2971800"/>
            <a:ext cx="2600325" cy="4905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38100" tIns="14288" rIns="38100" bIns="14288">
            <a:spAutoFit/>
          </a:bodyPr>
          <a:lstStyle/>
          <a:p>
            <a:pPr defTabSz="722313" eaLnBrk="0" hangingPunct="0"/>
            <a:r>
              <a:rPr lang="en-US" sz="1000" b="1" dirty="0"/>
              <a:t>USPS </a:t>
            </a:r>
            <a:r>
              <a:rPr lang="en-US" sz="1000" b="1" dirty="0" smtClean="0"/>
              <a:t>HQ PCC</a:t>
            </a:r>
            <a:endParaRPr lang="en-US" sz="1000" b="1" dirty="0"/>
          </a:p>
          <a:p>
            <a:pPr defTabSz="722313" eaLnBrk="0" hangingPunct="0"/>
            <a:r>
              <a:rPr lang="en-US" sz="1000" b="1" dirty="0"/>
              <a:t>YOUR ADDRESS</a:t>
            </a:r>
          </a:p>
          <a:p>
            <a:pPr defTabSz="722313" eaLnBrk="0" hangingPunct="0"/>
            <a:r>
              <a:rPr lang="en-US" sz="1000" b="1" dirty="0"/>
              <a:t>YOUR CITY </a:t>
            </a:r>
            <a:r>
              <a:rPr lang="en-US" sz="1000" b="1" dirty="0" smtClean="0"/>
              <a:t>YOUR STATE  </a:t>
            </a:r>
            <a:r>
              <a:rPr lang="en-US" sz="1000" b="1" dirty="0"/>
              <a:t>ZIP CODE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7008813" y="4121518"/>
            <a:ext cx="2809875" cy="9521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8100" tIns="14288" rIns="38100" bIns="14288">
            <a:spAutoFit/>
          </a:bodyPr>
          <a:lstStyle/>
          <a:p>
            <a:pPr defTabSz="722313" eaLnBrk="0" hangingPunct="0"/>
            <a:r>
              <a:rPr lang="en-US" sz="1200" b="1" dirty="0"/>
              <a:t>SUE GREEN</a:t>
            </a:r>
          </a:p>
          <a:p>
            <a:pPr defTabSz="722313" eaLnBrk="0" hangingPunct="0"/>
            <a:r>
              <a:rPr lang="en-US" sz="1200" b="1" dirty="0"/>
              <a:t>GREEN THUMB NURSERY</a:t>
            </a:r>
          </a:p>
          <a:p>
            <a:pPr defTabSz="722313" eaLnBrk="0" hangingPunct="0"/>
            <a:r>
              <a:rPr lang="en-US" sz="1200" b="1" dirty="0" smtClean="0"/>
              <a:t>STE 501</a:t>
            </a:r>
          </a:p>
          <a:p>
            <a:pPr defTabSz="722313" eaLnBrk="0" hangingPunct="0"/>
            <a:r>
              <a:rPr lang="en-US" sz="1200" b="1" dirty="0" smtClean="0"/>
              <a:t>100 </a:t>
            </a:r>
            <a:r>
              <a:rPr lang="en-US" sz="1200" b="1" dirty="0"/>
              <a:t>N EASY </a:t>
            </a:r>
            <a:r>
              <a:rPr lang="en-US" sz="1200" b="1" dirty="0" smtClean="0"/>
              <a:t>ST </a:t>
            </a:r>
            <a:endParaRPr lang="en-US" sz="1200" b="1" dirty="0"/>
          </a:p>
          <a:p>
            <a:pPr defTabSz="722313" eaLnBrk="0" hangingPunct="0"/>
            <a:r>
              <a:rPr lang="en-US" sz="1200" b="1" dirty="0" smtClean="0"/>
              <a:t>LITTLE </a:t>
            </a:r>
            <a:r>
              <a:rPr lang="en-US" sz="1200" b="1" dirty="0"/>
              <a:t>ROCK AR  72201-1212</a:t>
            </a: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3433759" y="2287418"/>
            <a:ext cx="2117728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b="1" dirty="0" smtClean="0">
                <a:solidFill>
                  <a:schemeClr val="tx1"/>
                </a:solidFill>
              </a:rPr>
              <a:t>Recommend to always </a:t>
            </a:r>
            <a:r>
              <a:rPr lang="en-US" sz="1200" b="1" dirty="0">
                <a:solidFill>
                  <a:schemeClr val="tx1"/>
                </a:solidFill>
              </a:rPr>
              <a:t>use a return address.</a:t>
            </a: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1722437" y="2785956"/>
            <a:ext cx="1681161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</a:rPr>
              <a:t>Attention Line (ATTN: optional) </a:t>
            </a:r>
            <a:r>
              <a:rPr lang="en-US" sz="1200" b="1" dirty="0">
                <a:solidFill>
                  <a:srgbClr val="FF0000"/>
                </a:solidFill>
              </a:rPr>
              <a:t>always</a:t>
            </a:r>
            <a:r>
              <a:rPr lang="en-US" sz="1200" b="1" dirty="0">
                <a:solidFill>
                  <a:schemeClr val="tx1"/>
                </a:solidFill>
              </a:rPr>
              <a:t> goes </a:t>
            </a:r>
            <a:r>
              <a:rPr lang="en-US" sz="1200" b="1" u="sng" dirty="0">
                <a:solidFill>
                  <a:schemeClr val="tx1"/>
                </a:solidFill>
              </a:rPr>
              <a:t>above</a:t>
            </a:r>
            <a:r>
              <a:rPr lang="en-US" sz="1200" b="1" dirty="0">
                <a:solidFill>
                  <a:schemeClr val="tx1"/>
                </a:solidFill>
              </a:rPr>
              <a:t> the company name.</a:t>
            </a: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6062660" y="1598264"/>
            <a:ext cx="4362450" cy="120032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</a:rPr>
              <a:t>Secondary addresses also are abbreviated and appear on the same line as the address line.  If it doesn’t fit, then you place it </a:t>
            </a:r>
            <a:r>
              <a:rPr lang="en-US" sz="1200" b="1" u="sng" dirty="0">
                <a:solidFill>
                  <a:srgbClr val="FF0000"/>
                </a:solidFill>
              </a:rPr>
              <a:t>above</a:t>
            </a:r>
            <a:r>
              <a:rPr lang="en-US" sz="1200" b="1" u="sng" dirty="0">
                <a:solidFill>
                  <a:schemeClr val="tx1"/>
                </a:solidFill>
              </a:rPr>
              <a:t> not below</a:t>
            </a:r>
            <a:r>
              <a:rPr lang="en-US" sz="1200" b="1" dirty="0">
                <a:solidFill>
                  <a:schemeClr val="tx1"/>
                </a:solidFill>
              </a:rPr>
              <a:t> the address line. Examples are:  RM, FL, APT, or STE (Suite) Number. </a:t>
            </a:r>
            <a:r>
              <a:rPr lang="en-US" sz="1200" b="1" dirty="0"/>
              <a:t>The pound sign (#) should not be used if the correct designation, such as </a:t>
            </a:r>
            <a:r>
              <a:rPr lang="en-US" sz="1200" b="1" i="1" dirty="0"/>
              <a:t>APT </a:t>
            </a:r>
            <a:r>
              <a:rPr lang="en-US" sz="1200" b="1" dirty="0"/>
              <a:t>or </a:t>
            </a:r>
            <a:r>
              <a:rPr lang="en-US" sz="1200" b="1" i="1" dirty="0"/>
              <a:t>STE,</a:t>
            </a:r>
            <a:r>
              <a:rPr lang="en-US" sz="1200" b="1" dirty="0"/>
              <a:t> is known.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8243885" y="5831051"/>
            <a:ext cx="1981200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</a:rPr>
              <a:t>For best results, always use the ZIP+4 Code.  If it doesn’t fit then it goes as the last line. </a:t>
            </a: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1712911" y="3602640"/>
            <a:ext cx="18288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</a:rPr>
              <a:t>The delivery address line includes either the street address, the PO Box number or the highway contract route number.  </a:t>
            </a:r>
          </a:p>
        </p:txBody>
      </p:sp>
      <p:sp>
        <p:nvSpPr>
          <p:cNvPr id="6156" name="Text Box 11"/>
          <p:cNvSpPr txBox="1">
            <a:spLocks noChangeArrowheads="1"/>
          </p:cNvSpPr>
          <p:nvPr/>
        </p:nvSpPr>
        <p:spPr bwMode="auto">
          <a:xfrm>
            <a:off x="1660523" y="4823193"/>
            <a:ext cx="2362200" cy="16619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</a:rPr>
              <a:t>Street suffix names and directionals need to be abbreviated.  Examples are: AVE, ST, TER, </a:t>
            </a:r>
            <a:r>
              <a:rPr lang="en-US" sz="1200" b="1" dirty="0" smtClean="0">
                <a:solidFill>
                  <a:schemeClr val="tx1"/>
                </a:solidFill>
              </a:rPr>
              <a:t>CIR</a:t>
            </a:r>
            <a:r>
              <a:rPr lang="en-US" sz="1200" b="1" dirty="0">
                <a:solidFill>
                  <a:schemeClr val="tx1"/>
                </a:solidFill>
              </a:rPr>
              <a:t>, PL, </a:t>
            </a:r>
            <a:r>
              <a:rPr lang="en-US" sz="1200" b="1" dirty="0" smtClean="0">
                <a:solidFill>
                  <a:schemeClr val="tx1"/>
                </a:solidFill>
              </a:rPr>
              <a:t>BLVD </a:t>
            </a:r>
            <a:r>
              <a:rPr lang="en-US" sz="1200" b="1" dirty="0">
                <a:solidFill>
                  <a:schemeClr val="tx1"/>
                </a:solidFill>
              </a:rPr>
              <a:t>and your directionals are N (North), S (South), E (East), or W (West).  If its part of the address name then you don’t abbreviate.</a:t>
            </a:r>
          </a:p>
        </p:txBody>
      </p:sp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4341812" y="5831052"/>
            <a:ext cx="3695698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36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</a:rPr>
              <a:t>The last line is reserved for the city, state and ZIP Code. Use only the two-letter abbreviation for states.  One space between the City and State and two spaces between the state and ZIP+4 Code.</a:t>
            </a:r>
          </a:p>
        </p:txBody>
      </p:sp>
      <p:sp>
        <p:nvSpPr>
          <p:cNvPr id="6166" name="Oval 21"/>
          <p:cNvSpPr>
            <a:spLocks noChangeArrowheads="1"/>
          </p:cNvSpPr>
          <p:nvPr/>
        </p:nvSpPr>
        <p:spPr bwMode="auto">
          <a:xfrm>
            <a:off x="253998" y="1023750"/>
            <a:ext cx="5553076" cy="1141582"/>
          </a:xfrm>
          <a:prstGeom prst="ellipse">
            <a:avLst/>
          </a:prstGeom>
          <a:noFill/>
          <a:ln w="12700">
            <a:noFill/>
            <a:round/>
            <a:headEnd type="none" w="sm" len="sm"/>
            <a:tailEnd type="none" w="sm" len="sm"/>
          </a:ln>
          <a:effectLst/>
          <a:extLst/>
        </p:spPr>
        <p:txBody>
          <a:bodyPr tIns="91440" bIns="91440" anchor="ctr"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b="1" dirty="0"/>
              <a:t>Delivery </a:t>
            </a:r>
            <a:r>
              <a:rPr lang="en-US" sz="1200" b="1" dirty="0" smtClean="0"/>
              <a:t>address </a:t>
            </a:r>
            <a:endParaRPr lang="en-US" sz="1200" b="1" dirty="0"/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200" b="1" dirty="0"/>
              <a:t>all </a:t>
            </a:r>
            <a:r>
              <a:rPr lang="en-US" sz="1200" b="1" u="sng" dirty="0"/>
              <a:t>CAPITAL</a:t>
            </a:r>
            <a:r>
              <a:rPr lang="en-US" sz="1200" b="1" dirty="0"/>
              <a:t> letters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200" b="1" dirty="0"/>
              <a:t>Font in Arial 12 Point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200" b="1" dirty="0"/>
              <a:t>No punctuation unless part of the address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200" b="1" dirty="0"/>
              <a:t>Left justified</a:t>
            </a:r>
          </a:p>
          <a:p>
            <a:pPr lvl="2"/>
            <a:endParaRPr lang="en-US" sz="1200" b="1" dirty="0"/>
          </a:p>
        </p:txBody>
      </p:sp>
      <p:pic>
        <p:nvPicPr>
          <p:cNvPr id="25" name="Picture 13" descr="daffy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714" y="2893620"/>
            <a:ext cx="5270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37314" y="104101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Postal Standards for Addressing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80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5" grpId="0" animBg="1"/>
    </p:bldLst>
  </p:timing>
</p:sld>
</file>

<file path=ppt/theme/theme1.xml><?xml version="1.0" encoding="utf-8"?>
<a:theme xmlns:a="http://schemas.openxmlformats.org/drawingml/2006/main" name="Postal Template">
  <a:themeElements>
    <a:clrScheme name="Final NPF Backgroun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inal NPF Background">
      <a:majorFont>
        <a:latin typeface="Arial Black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 NPF Backgroun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NPF Backgroun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NPF Backgroun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NPF Backgroun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NPF Backgroun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 NPF Backgroun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NPF Backgroun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NPF Backgroun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NPF Backgroun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NPF Backgroun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NPF Backgroun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 NPF Backgroun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Postal Template</Template>
  <TotalTime>13441</TotalTime>
  <Words>1473</Words>
  <Application>Microsoft Office PowerPoint</Application>
  <PresentationFormat>Custom</PresentationFormat>
  <Paragraphs>356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MS PGothic</vt:lpstr>
      <vt:lpstr>Amienne</vt:lpstr>
      <vt:lpstr>Arial</vt:lpstr>
      <vt:lpstr>Arial Black</vt:lpstr>
      <vt:lpstr>Calibri</vt:lpstr>
      <vt:lpstr>Century Gothic</vt:lpstr>
      <vt:lpstr>Lucida Fax</vt:lpstr>
      <vt:lpstr>Roboto</vt:lpstr>
      <vt:lpstr>Times</vt:lpstr>
      <vt:lpstr>Webdings</vt:lpstr>
      <vt:lpstr>Wingdings</vt:lpstr>
      <vt:lpstr>ヒラギノ角ゴ Pro W3</vt:lpstr>
      <vt:lpstr>Postal Template</vt:lpstr>
      <vt:lpstr>PowerPoint Presentation</vt:lpstr>
      <vt:lpstr>Address Quality Management  for PCC Leadership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Intelligent Mail for Internal Mailing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Spreadsheet Field Options</vt:lpstr>
      <vt:lpstr>PowerPoint Presentation</vt:lpstr>
      <vt:lpstr>Exact Match</vt:lpstr>
      <vt:lpstr>PowerPoint Presentation</vt:lpstr>
      <vt:lpstr>Matched with changes</vt:lpstr>
      <vt:lpstr>Matched to Building Default</vt:lpstr>
      <vt:lpstr>Unmatched</vt:lpstr>
      <vt:lpstr>Unmatched</vt:lpstr>
      <vt:lpstr>PowerPoint Presentation</vt:lpstr>
      <vt:lpstr>PowerPoint Presentation</vt:lpstr>
      <vt:lpstr>PowerPoint Presentation</vt:lpstr>
      <vt:lpstr>One inch labels </vt:lpstr>
      <vt:lpstr>#10 Envelope </vt:lpstr>
      <vt:lpstr>Letter Insert</vt:lpstr>
      <vt:lpstr>Letter Insert</vt:lpstr>
      <vt:lpstr>Letter Insert</vt:lpstr>
      <vt:lpstr>PowerPoint Presentation</vt:lpstr>
    </vt:vector>
  </TitlesOfParts>
  <Company>US Postal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 Fisher</dc:creator>
  <cp:lastModifiedBy>Scocco, Cathy M - Washington, DC</cp:lastModifiedBy>
  <cp:revision>257</cp:revision>
  <cp:lastPrinted>2019-05-22T11:04:41Z</cp:lastPrinted>
  <dcterms:created xsi:type="dcterms:W3CDTF">2017-06-13T15:25:29Z</dcterms:created>
  <dcterms:modified xsi:type="dcterms:W3CDTF">2019-05-23T14:43:29Z</dcterms:modified>
</cp:coreProperties>
</file>